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  <p:sldMasterId id="2147483652" r:id="rId4"/>
    <p:sldMasterId id="2147483654" r:id="rId5"/>
  </p:sldMasterIdLst>
  <p:notesMasterIdLst>
    <p:notesMasterId r:id="rId3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80" r:id="rId12"/>
    <p:sldId id="28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82" r:id="rId22"/>
    <p:sldId id="283" r:id="rId23"/>
    <p:sldId id="284" r:id="rId24"/>
    <p:sldId id="285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</p:sldIdLst>
  <p:sldSz cx="12192000" cy="6858000"/>
  <p:notesSz cx="6858000" cy="9144000"/>
  <p:embeddedFontLst>
    <p:embeddedFont>
      <p:font typeface="Source Han Sans" panose="020B0400000000000000" charset="-122"/>
      <p:regular r:id="rId39"/>
    </p:embeddedFont>
    <p:embeddedFont>
      <p:font typeface="Source Han Sans CN Bold" panose="020B0800000000000000" charset="-122"/>
      <p:bold r:id="rId40"/>
    </p:embeddedFont>
    <p:embeddedFont>
      <p:font typeface="OPPOSans H" panose="00020600040101010101" charset="-122"/>
      <p:regular r:id="rId41"/>
    </p:embeddedFont>
    <p:embeddedFont>
      <p:font typeface="Calibri" panose="020F0502020204030204" charset="0"/>
      <p:regular r:id="rId42"/>
      <p:bold r:id="rId43"/>
      <p:italic r:id="rId44"/>
      <p:boldItalic r:id="rId45"/>
    </p:embeddedFont>
    <p:embeddedFont>
      <p:font typeface="OPPOSans B" panose="00020600040101010101" charset="-122"/>
      <p:regular r:id="rId4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6" Type="http://schemas.openxmlformats.org/officeDocument/2006/relationships/font" Target="fonts/font8.fntdata"/><Relationship Id="rId45" Type="http://schemas.openxmlformats.org/officeDocument/2006/relationships/font" Target="fonts/font7.fntdata"/><Relationship Id="rId44" Type="http://schemas.openxmlformats.org/officeDocument/2006/relationships/font" Target="fonts/font6.fntdata"/><Relationship Id="rId43" Type="http://schemas.openxmlformats.org/officeDocument/2006/relationships/font" Target="fonts/font5.fntdata"/><Relationship Id="rId42" Type="http://schemas.openxmlformats.org/officeDocument/2006/relationships/font" Target="fonts/font4.fntdata"/><Relationship Id="rId41" Type="http://schemas.openxmlformats.org/officeDocument/2006/relationships/font" Target="fonts/font3.fntdata"/><Relationship Id="rId40" Type="http://schemas.openxmlformats.org/officeDocument/2006/relationships/font" Target="fonts/font2.fntdata"/><Relationship Id="rId4" Type="http://schemas.openxmlformats.org/officeDocument/2006/relationships/slideMaster" Target="slideMasters/slideMaster3.xml"/><Relationship Id="rId39" Type="http://schemas.openxmlformats.org/officeDocument/2006/relationships/font" Target="fonts/font1.fntdata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notesMaster" Target="notesMasters/notesMaster1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7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24405" y="396434"/>
            <a:ext cx="11343190" cy="6065134"/>
          </a:xfrm>
          <a:custGeom>
            <a:avLst/>
            <a:gdLst>
              <a:gd name="connsiteX0" fmla="*/ 332256 w 11343190"/>
              <a:gd name="connsiteY0" fmla="*/ 0 h 6065134"/>
              <a:gd name="connsiteX1" fmla="*/ 5422468 w 11343190"/>
              <a:gd name="connsiteY1" fmla="*/ 0 h 6065134"/>
              <a:gd name="connsiteX2" fmla="*/ 5570603 w 11343190"/>
              <a:gd name="connsiteY2" fmla="*/ 274127 h 6065134"/>
              <a:gd name="connsiteX3" fmla="*/ 11106264 w 11343190"/>
              <a:gd name="connsiteY3" fmla="*/ 274127 h 6065134"/>
              <a:gd name="connsiteX4" fmla="*/ 11343190 w 11343190"/>
              <a:gd name="connsiteY4" fmla="*/ 447378 h 6065134"/>
              <a:gd name="connsiteX5" fmla="*/ 11343190 w 11343190"/>
              <a:gd name="connsiteY5" fmla="*/ 5768939 h 6065134"/>
              <a:gd name="connsiteX6" fmla="*/ 10989417 w 11343190"/>
              <a:gd name="connsiteY6" fmla="*/ 6065134 h 6065134"/>
              <a:gd name="connsiteX7" fmla="*/ 3072908 w 11343190"/>
              <a:gd name="connsiteY7" fmla="*/ 6065134 h 6065134"/>
              <a:gd name="connsiteX8" fmla="*/ 2950852 w 11343190"/>
              <a:gd name="connsiteY8" fmla="*/ 5839267 h 6065134"/>
              <a:gd name="connsiteX9" fmla="*/ 199101 w 11343190"/>
              <a:gd name="connsiteY9" fmla="*/ 5839267 h 6065134"/>
              <a:gd name="connsiteX10" fmla="*/ 0 w 11343190"/>
              <a:gd name="connsiteY10" fmla="*/ 5624871 h 6065134"/>
              <a:gd name="connsiteX11" fmla="*/ 0 w 11343190"/>
              <a:gd name="connsiteY11" fmla="*/ 278180 h 6065134"/>
            </a:gdLst>
            <a:ahLst/>
            <a:cxnLst/>
            <a:rect l="l" t="t" r="r" b="b"/>
            <a:pathLst>
              <a:path w="11343190" h="6065134">
                <a:moveTo>
                  <a:pt x="332256" y="0"/>
                </a:moveTo>
                <a:lnTo>
                  <a:pt x="5422468" y="0"/>
                </a:lnTo>
                <a:lnTo>
                  <a:pt x="5570603" y="274127"/>
                </a:lnTo>
                <a:lnTo>
                  <a:pt x="11106264" y="274127"/>
                </a:lnTo>
                <a:lnTo>
                  <a:pt x="11343190" y="447378"/>
                </a:lnTo>
                <a:lnTo>
                  <a:pt x="11343190" y="5768939"/>
                </a:lnTo>
                <a:lnTo>
                  <a:pt x="10989417" y="6065134"/>
                </a:lnTo>
                <a:lnTo>
                  <a:pt x="3072908" y="6065134"/>
                </a:lnTo>
                <a:lnTo>
                  <a:pt x="2950852" y="5839267"/>
                </a:lnTo>
                <a:lnTo>
                  <a:pt x="199101" y="5839267"/>
                </a:lnTo>
                <a:lnTo>
                  <a:pt x="0" y="5624871"/>
                </a:lnTo>
                <a:lnTo>
                  <a:pt x="0" y="27818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0000"/>
                </a:schemeClr>
              </a:gs>
              <a:gs pos="27000">
                <a:schemeClr val="accent2">
                  <a:lumMod val="100000"/>
                  <a:alpha val="30000"/>
                </a:schemeClr>
              </a:gs>
              <a:gs pos="75000">
                <a:schemeClr val="accent2">
                  <a:lumMod val="100000"/>
                  <a:alpha val="30000"/>
                </a:schemeClr>
              </a:gs>
              <a:gs pos="100000">
                <a:schemeClr val="accent1">
                  <a:alpha val="59000"/>
                </a:schemeClr>
              </a:gs>
            </a:gsLst>
            <a:lin ang="13500000" scaled="0"/>
          </a:gradFill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943600" y="396432"/>
            <a:ext cx="5600700" cy="172527"/>
          </a:xfrm>
          <a:prstGeom prst="parallelogram">
            <a:avLst>
              <a:gd name="adj" fmla="val 5861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43600" y="5924742"/>
            <a:ext cx="5836921" cy="544444"/>
          </a:xfrm>
          <a:custGeom>
            <a:avLst/>
            <a:gdLst>
              <a:gd name="connsiteX0" fmla="*/ 1 w 5836921"/>
              <a:gd name="connsiteY0" fmla="*/ 544444 h 544444"/>
              <a:gd name="connsiteX1" fmla="*/ 0 w 5836921"/>
              <a:gd name="connsiteY1" fmla="*/ 296751 h 544444"/>
              <a:gd name="connsiteX2" fmla="*/ 352277 w 5836921"/>
              <a:gd name="connsiteY2" fmla="*/ 1155 h 544444"/>
              <a:gd name="connsiteX3" fmla="*/ 357491 w 5836921"/>
              <a:gd name="connsiteY3" fmla="*/ 1155 h 544444"/>
              <a:gd name="connsiteX4" fmla="*/ 358308 w 5836921"/>
              <a:gd name="connsiteY4" fmla="*/ 0 h 544444"/>
              <a:gd name="connsiteX5" fmla="*/ 5836921 w 5836921"/>
              <a:gd name="connsiteY5" fmla="*/ 0 h 544444"/>
              <a:gd name="connsiteX6" fmla="*/ 5714834 w 5836921"/>
              <a:gd name="connsiteY6" fmla="*/ 172527 h 544444"/>
              <a:gd name="connsiteX7" fmla="*/ 443235 w 5836921"/>
              <a:gd name="connsiteY7" fmla="*/ 172527 h 544444"/>
            </a:gdLst>
            <a:ahLst/>
            <a:cxnLst/>
            <a:rect l="l" t="t" r="r" b="b"/>
            <a:pathLst>
              <a:path w="5836921" h="544444">
                <a:moveTo>
                  <a:pt x="1" y="544444"/>
                </a:moveTo>
                <a:lnTo>
                  <a:pt x="0" y="296751"/>
                </a:lnTo>
                <a:lnTo>
                  <a:pt x="352277" y="1155"/>
                </a:lnTo>
                <a:lnTo>
                  <a:pt x="357491" y="1155"/>
                </a:lnTo>
                <a:lnTo>
                  <a:pt x="358308" y="0"/>
                </a:lnTo>
                <a:lnTo>
                  <a:pt x="5836921" y="0"/>
                </a:lnTo>
                <a:lnTo>
                  <a:pt x="5714834" y="172527"/>
                </a:lnTo>
                <a:lnTo>
                  <a:pt x="443235" y="17252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163300" y="670560"/>
            <a:ext cx="601980" cy="464820"/>
          </a:xfrm>
          <a:custGeom>
            <a:avLst/>
            <a:gdLst>
              <a:gd name="connsiteX0" fmla="*/ 0 w 601980"/>
              <a:gd name="connsiteY0" fmla="*/ 0 h 464820"/>
              <a:gd name="connsiteX1" fmla="*/ 350520 w 601980"/>
              <a:gd name="connsiteY1" fmla="*/ 0 h 464820"/>
              <a:gd name="connsiteX2" fmla="*/ 601980 w 601980"/>
              <a:gd name="connsiteY2" fmla="*/ 190500 h 464820"/>
              <a:gd name="connsiteX3" fmla="*/ 601980 w 601980"/>
              <a:gd name="connsiteY3" fmla="*/ 464820 h 464820"/>
            </a:gdLst>
            <a:ahLst/>
            <a:cxnLst/>
            <a:rect l="l" t="t" r="r" b="b"/>
            <a:pathLst>
              <a:path w="601980" h="464820">
                <a:moveTo>
                  <a:pt x="0" y="0"/>
                </a:moveTo>
                <a:lnTo>
                  <a:pt x="350520" y="0"/>
                </a:lnTo>
                <a:lnTo>
                  <a:pt x="601980" y="190500"/>
                </a:lnTo>
                <a:lnTo>
                  <a:pt x="601980" y="464820"/>
                </a:lnTo>
              </a:path>
            </a:pathLst>
          </a:custGeom>
          <a:noFill/>
          <a:ln w="508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23760" y="1234440"/>
            <a:ext cx="4207439" cy="4805256"/>
          </a:xfrm>
          <a:prstGeom prst="snip2DiagRect">
            <a:avLst>
              <a:gd name="adj1" fmla="val 0"/>
              <a:gd name="adj2" fmla="val 5042"/>
            </a:avLst>
          </a:prstGeom>
          <a:gradFill>
            <a:gsLst>
              <a:gs pos="0">
                <a:schemeClr val="accent2"/>
              </a:gs>
              <a:gs pos="15000">
                <a:schemeClr val="accent1">
                  <a:alpha val="20000"/>
                </a:schemeClr>
              </a:gs>
              <a:gs pos="85000">
                <a:schemeClr val="accent1">
                  <a:alpha val="20000"/>
                </a:schemeClr>
              </a:gs>
              <a:gs pos="100000">
                <a:schemeClr val="accent2"/>
              </a:gs>
            </a:gsLst>
            <a:lin ang="10800000" scaled="0"/>
          </a:gradFill>
          <a:ln w="1905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9200000">
            <a:off x="320624" y="436397"/>
            <a:ext cx="427581" cy="57780"/>
          </a:xfrm>
          <a:prstGeom prst="trapezoid">
            <a:avLst>
              <a:gd name="adj" fmla="val 8034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2910" y="5699760"/>
            <a:ext cx="853440" cy="533400"/>
          </a:xfrm>
          <a:custGeom>
            <a:avLst/>
            <a:gdLst>
              <a:gd name="connsiteX0" fmla="*/ 0 w 853440"/>
              <a:gd name="connsiteY0" fmla="*/ 0 h 518160"/>
              <a:gd name="connsiteX1" fmla="*/ 0 w 853440"/>
              <a:gd name="connsiteY1" fmla="*/ 316230 h 518160"/>
              <a:gd name="connsiteX2" fmla="*/ 201930 w 853440"/>
              <a:gd name="connsiteY2" fmla="*/ 518160 h 518160"/>
              <a:gd name="connsiteX3" fmla="*/ 853440 w 853440"/>
              <a:gd name="connsiteY3" fmla="*/ 518160 h 518160"/>
            </a:gdLst>
            <a:ahLst/>
            <a:cxnLst/>
            <a:rect l="l" t="t" r="r" b="b"/>
            <a:pathLst>
              <a:path w="853440" h="518160">
                <a:moveTo>
                  <a:pt x="0" y="0"/>
                </a:moveTo>
                <a:lnTo>
                  <a:pt x="0" y="316230"/>
                </a:lnTo>
                <a:lnTo>
                  <a:pt x="201930" y="518160"/>
                </a:lnTo>
                <a:lnTo>
                  <a:pt x="853440" y="518160"/>
                </a:lnTo>
              </a:path>
            </a:pathLst>
          </a:custGeom>
          <a:noFill/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V="1">
            <a:off x="779750" y="776224"/>
            <a:ext cx="4535962" cy="142159"/>
          </a:xfrm>
          <a:prstGeom prst="parallelogram">
            <a:avLst>
              <a:gd name="adj" fmla="val 5116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V="1">
            <a:off x="688310" y="711199"/>
            <a:ext cx="4241322" cy="142160"/>
          </a:xfrm>
          <a:prstGeom prst="parallelogram">
            <a:avLst>
              <a:gd name="adj" fmla="val 51163"/>
            </a:avLst>
          </a:prstGeom>
          <a:gradFill>
            <a:gsLst>
              <a:gs pos="2000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628913" y="6284595"/>
            <a:ext cx="2810169" cy="185765"/>
          </a:xfrm>
          <a:custGeom>
            <a:avLst/>
            <a:gdLst>
              <a:gd name="connsiteX0" fmla="*/ 194432 w 2810169"/>
              <a:gd name="connsiteY0" fmla="*/ 0 h 185765"/>
              <a:gd name="connsiteX1" fmla="*/ 109391 w 2810169"/>
              <a:gd name="connsiteY1" fmla="*/ 0 h 185765"/>
              <a:gd name="connsiteX2" fmla="*/ 0 w 2810169"/>
              <a:gd name="connsiteY2" fmla="*/ 185765 h 185765"/>
              <a:gd name="connsiteX3" fmla="*/ 85041 w 2810169"/>
              <a:gd name="connsiteY3" fmla="*/ 185765 h 185765"/>
              <a:gd name="connsiteX4" fmla="*/ 339746 w 2810169"/>
              <a:gd name="connsiteY4" fmla="*/ 0 h 185765"/>
              <a:gd name="connsiteX5" fmla="*/ 254705 w 2810169"/>
              <a:gd name="connsiteY5" fmla="*/ 0 h 185765"/>
              <a:gd name="connsiteX6" fmla="*/ 145314 w 2810169"/>
              <a:gd name="connsiteY6" fmla="*/ 185765 h 185765"/>
              <a:gd name="connsiteX7" fmla="*/ 230355 w 2810169"/>
              <a:gd name="connsiteY7" fmla="*/ 185765 h 185765"/>
              <a:gd name="connsiteX8" fmla="*/ 485065 w 2810169"/>
              <a:gd name="connsiteY8" fmla="*/ 0 h 185765"/>
              <a:gd name="connsiteX9" fmla="*/ 400024 w 2810169"/>
              <a:gd name="connsiteY9" fmla="*/ 0 h 185765"/>
              <a:gd name="connsiteX10" fmla="*/ 290633 w 2810169"/>
              <a:gd name="connsiteY10" fmla="*/ 185765 h 185765"/>
              <a:gd name="connsiteX11" fmla="*/ 375674 w 2810169"/>
              <a:gd name="connsiteY11" fmla="*/ 185765 h 185765"/>
              <a:gd name="connsiteX12" fmla="*/ 630384 w 2810169"/>
              <a:gd name="connsiteY12" fmla="*/ 0 h 185765"/>
              <a:gd name="connsiteX13" fmla="*/ 545343 w 2810169"/>
              <a:gd name="connsiteY13" fmla="*/ 0 h 185765"/>
              <a:gd name="connsiteX14" fmla="*/ 435952 w 2810169"/>
              <a:gd name="connsiteY14" fmla="*/ 185765 h 185765"/>
              <a:gd name="connsiteX15" fmla="*/ 520993 w 2810169"/>
              <a:gd name="connsiteY15" fmla="*/ 185765 h 185765"/>
              <a:gd name="connsiteX16" fmla="*/ 775703 w 2810169"/>
              <a:gd name="connsiteY16" fmla="*/ 0 h 185765"/>
              <a:gd name="connsiteX17" fmla="*/ 690662 w 2810169"/>
              <a:gd name="connsiteY17" fmla="*/ 0 h 185765"/>
              <a:gd name="connsiteX18" fmla="*/ 581271 w 2810169"/>
              <a:gd name="connsiteY18" fmla="*/ 185765 h 185765"/>
              <a:gd name="connsiteX19" fmla="*/ 666312 w 2810169"/>
              <a:gd name="connsiteY19" fmla="*/ 185765 h 185765"/>
              <a:gd name="connsiteX20" fmla="*/ 921022 w 2810169"/>
              <a:gd name="connsiteY20" fmla="*/ 0 h 185765"/>
              <a:gd name="connsiteX21" fmla="*/ 835981 w 2810169"/>
              <a:gd name="connsiteY21" fmla="*/ 0 h 185765"/>
              <a:gd name="connsiteX22" fmla="*/ 726590 w 2810169"/>
              <a:gd name="connsiteY22" fmla="*/ 185765 h 185765"/>
              <a:gd name="connsiteX23" fmla="*/ 811631 w 2810169"/>
              <a:gd name="connsiteY23" fmla="*/ 185765 h 185765"/>
              <a:gd name="connsiteX24" fmla="*/ 1066341 w 2810169"/>
              <a:gd name="connsiteY24" fmla="*/ 0 h 185765"/>
              <a:gd name="connsiteX25" fmla="*/ 981300 w 2810169"/>
              <a:gd name="connsiteY25" fmla="*/ 0 h 185765"/>
              <a:gd name="connsiteX26" fmla="*/ 871909 w 2810169"/>
              <a:gd name="connsiteY26" fmla="*/ 185765 h 185765"/>
              <a:gd name="connsiteX27" fmla="*/ 956950 w 2810169"/>
              <a:gd name="connsiteY27" fmla="*/ 185765 h 185765"/>
              <a:gd name="connsiteX28" fmla="*/ 1211660 w 2810169"/>
              <a:gd name="connsiteY28" fmla="*/ 0 h 185765"/>
              <a:gd name="connsiteX29" fmla="*/ 1126619 w 2810169"/>
              <a:gd name="connsiteY29" fmla="*/ 0 h 185765"/>
              <a:gd name="connsiteX30" fmla="*/ 1017228 w 2810169"/>
              <a:gd name="connsiteY30" fmla="*/ 185765 h 185765"/>
              <a:gd name="connsiteX31" fmla="*/ 1102269 w 2810169"/>
              <a:gd name="connsiteY31" fmla="*/ 185765 h 185765"/>
              <a:gd name="connsiteX32" fmla="*/ 1356979 w 2810169"/>
              <a:gd name="connsiteY32" fmla="*/ 0 h 185765"/>
              <a:gd name="connsiteX33" fmla="*/ 1271938 w 2810169"/>
              <a:gd name="connsiteY33" fmla="*/ 0 h 185765"/>
              <a:gd name="connsiteX34" fmla="*/ 1162547 w 2810169"/>
              <a:gd name="connsiteY34" fmla="*/ 185765 h 185765"/>
              <a:gd name="connsiteX35" fmla="*/ 1247588 w 2810169"/>
              <a:gd name="connsiteY35" fmla="*/ 185765 h 185765"/>
              <a:gd name="connsiteX36" fmla="*/ 1502298 w 2810169"/>
              <a:gd name="connsiteY36" fmla="*/ 0 h 185765"/>
              <a:gd name="connsiteX37" fmla="*/ 1417257 w 2810169"/>
              <a:gd name="connsiteY37" fmla="*/ 0 h 185765"/>
              <a:gd name="connsiteX38" fmla="*/ 1307866 w 2810169"/>
              <a:gd name="connsiteY38" fmla="*/ 185765 h 185765"/>
              <a:gd name="connsiteX39" fmla="*/ 1392907 w 2810169"/>
              <a:gd name="connsiteY39" fmla="*/ 185765 h 185765"/>
              <a:gd name="connsiteX40" fmla="*/ 1647617 w 2810169"/>
              <a:gd name="connsiteY40" fmla="*/ 0 h 185765"/>
              <a:gd name="connsiteX41" fmla="*/ 1562576 w 2810169"/>
              <a:gd name="connsiteY41" fmla="*/ 0 h 185765"/>
              <a:gd name="connsiteX42" fmla="*/ 1453185 w 2810169"/>
              <a:gd name="connsiteY42" fmla="*/ 185765 h 185765"/>
              <a:gd name="connsiteX43" fmla="*/ 1538226 w 2810169"/>
              <a:gd name="connsiteY43" fmla="*/ 185765 h 185765"/>
              <a:gd name="connsiteX44" fmla="*/ 1792936 w 2810169"/>
              <a:gd name="connsiteY44" fmla="*/ 0 h 185765"/>
              <a:gd name="connsiteX45" fmla="*/ 1707895 w 2810169"/>
              <a:gd name="connsiteY45" fmla="*/ 0 h 185765"/>
              <a:gd name="connsiteX46" fmla="*/ 1598504 w 2810169"/>
              <a:gd name="connsiteY46" fmla="*/ 185765 h 185765"/>
              <a:gd name="connsiteX47" fmla="*/ 1683545 w 2810169"/>
              <a:gd name="connsiteY47" fmla="*/ 185765 h 185765"/>
              <a:gd name="connsiteX48" fmla="*/ 1938255 w 2810169"/>
              <a:gd name="connsiteY48" fmla="*/ 0 h 185765"/>
              <a:gd name="connsiteX49" fmla="*/ 1853214 w 2810169"/>
              <a:gd name="connsiteY49" fmla="*/ 0 h 185765"/>
              <a:gd name="connsiteX50" fmla="*/ 1743823 w 2810169"/>
              <a:gd name="connsiteY50" fmla="*/ 185765 h 185765"/>
              <a:gd name="connsiteX51" fmla="*/ 1828864 w 2810169"/>
              <a:gd name="connsiteY51" fmla="*/ 185765 h 185765"/>
              <a:gd name="connsiteX52" fmla="*/ 2083574 w 2810169"/>
              <a:gd name="connsiteY52" fmla="*/ 0 h 185765"/>
              <a:gd name="connsiteX53" fmla="*/ 1998533 w 2810169"/>
              <a:gd name="connsiteY53" fmla="*/ 0 h 185765"/>
              <a:gd name="connsiteX54" fmla="*/ 1889142 w 2810169"/>
              <a:gd name="connsiteY54" fmla="*/ 185765 h 185765"/>
              <a:gd name="connsiteX55" fmla="*/ 1974183 w 2810169"/>
              <a:gd name="connsiteY55" fmla="*/ 185765 h 185765"/>
              <a:gd name="connsiteX56" fmla="*/ 2228893 w 2810169"/>
              <a:gd name="connsiteY56" fmla="*/ 0 h 185765"/>
              <a:gd name="connsiteX57" fmla="*/ 2143852 w 2810169"/>
              <a:gd name="connsiteY57" fmla="*/ 0 h 185765"/>
              <a:gd name="connsiteX58" fmla="*/ 2034461 w 2810169"/>
              <a:gd name="connsiteY58" fmla="*/ 185765 h 185765"/>
              <a:gd name="connsiteX59" fmla="*/ 2119502 w 2810169"/>
              <a:gd name="connsiteY59" fmla="*/ 185765 h 185765"/>
              <a:gd name="connsiteX60" fmla="*/ 2374212 w 2810169"/>
              <a:gd name="connsiteY60" fmla="*/ 0 h 185765"/>
              <a:gd name="connsiteX61" fmla="*/ 2289171 w 2810169"/>
              <a:gd name="connsiteY61" fmla="*/ 0 h 185765"/>
              <a:gd name="connsiteX62" fmla="*/ 2179780 w 2810169"/>
              <a:gd name="connsiteY62" fmla="*/ 185765 h 185765"/>
              <a:gd name="connsiteX63" fmla="*/ 2264821 w 2810169"/>
              <a:gd name="connsiteY63" fmla="*/ 185765 h 185765"/>
              <a:gd name="connsiteX64" fmla="*/ 2519531 w 2810169"/>
              <a:gd name="connsiteY64" fmla="*/ 0 h 185765"/>
              <a:gd name="connsiteX65" fmla="*/ 2434490 w 2810169"/>
              <a:gd name="connsiteY65" fmla="*/ 0 h 185765"/>
              <a:gd name="connsiteX66" fmla="*/ 2325099 w 2810169"/>
              <a:gd name="connsiteY66" fmla="*/ 185765 h 185765"/>
              <a:gd name="connsiteX67" fmla="*/ 2410140 w 2810169"/>
              <a:gd name="connsiteY67" fmla="*/ 185765 h 185765"/>
              <a:gd name="connsiteX68" fmla="*/ 2664850 w 2810169"/>
              <a:gd name="connsiteY68" fmla="*/ 0 h 185765"/>
              <a:gd name="connsiteX69" fmla="*/ 2579809 w 2810169"/>
              <a:gd name="connsiteY69" fmla="*/ 0 h 185765"/>
              <a:gd name="connsiteX70" fmla="*/ 2470418 w 2810169"/>
              <a:gd name="connsiteY70" fmla="*/ 185765 h 185765"/>
              <a:gd name="connsiteX71" fmla="*/ 2555459 w 2810169"/>
              <a:gd name="connsiteY71" fmla="*/ 185765 h 185765"/>
              <a:gd name="connsiteX72" fmla="*/ 2810169 w 2810169"/>
              <a:gd name="connsiteY72" fmla="*/ 0 h 185765"/>
              <a:gd name="connsiteX73" fmla="*/ 2725128 w 2810169"/>
              <a:gd name="connsiteY73" fmla="*/ 0 h 185765"/>
              <a:gd name="connsiteX74" fmla="*/ 2615737 w 2810169"/>
              <a:gd name="connsiteY74" fmla="*/ 185765 h 185765"/>
              <a:gd name="connsiteX75" fmla="*/ 2700778 w 2810169"/>
              <a:gd name="connsiteY75" fmla="*/ 185765 h 185765"/>
            </a:gdLst>
            <a:ahLst/>
            <a:cxnLst/>
            <a:rect l="l" t="t" r="r" b="b"/>
            <a:pathLst>
              <a:path w="2810169" h="185765">
                <a:moveTo>
                  <a:pt x="194432" y="0"/>
                </a:moveTo>
                <a:lnTo>
                  <a:pt x="109391" y="0"/>
                </a:lnTo>
                <a:lnTo>
                  <a:pt x="0" y="185765"/>
                </a:lnTo>
                <a:lnTo>
                  <a:pt x="85041" y="185765"/>
                </a:lnTo>
                <a:close/>
                <a:moveTo>
                  <a:pt x="339746" y="0"/>
                </a:moveTo>
                <a:lnTo>
                  <a:pt x="254705" y="0"/>
                </a:lnTo>
                <a:lnTo>
                  <a:pt x="145314" y="185765"/>
                </a:lnTo>
                <a:lnTo>
                  <a:pt x="230355" y="185765"/>
                </a:lnTo>
                <a:close/>
                <a:moveTo>
                  <a:pt x="485065" y="0"/>
                </a:moveTo>
                <a:lnTo>
                  <a:pt x="400024" y="0"/>
                </a:lnTo>
                <a:lnTo>
                  <a:pt x="290633" y="185765"/>
                </a:lnTo>
                <a:lnTo>
                  <a:pt x="375674" y="185765"/>
                </a:lnTo>
                <a:close/>
                <a:moveTo>
                  <a:pt x="630384" y="0"/>
                </a:moveTo>
                <a:lnTo>
                  <a:pt x="545343" y="0"/>
                </a:lnTo>
                <a:lnTo>
                  <a:pt x="435952" y="185765"/>
                </a:lnTo>
                <a:lnTo>
                  <a:pt x="520993" y="185765"/>
                </a:lnTo>
                <a:close/>
                <a:moveTo>
                  <a:pt x="775703" y="0"/>
                </a:moveTo>
                <a:lnTo>
                  <a:pt x="690662" y="0"/>
                </a:lnTo>
                <a:lnTo>
                  <a:pt x="581271" y="185765"/>
                </a:lnTo>
                <a:lnTo>
                  <a:pt x="666312" y="185765"/>
                </a:lnTo>
                <a:close/>
                <a:moveTo>
                  <a:pt x="921022" y="0"/>
                </a:moveTo>
                <a:lnTo>
                  <a:pt x="835981" y="0"/>
                </a:lnTo>
                <a:lnTo>
                  <a:pt x="726590" y="185765"/>
                </a:lnTo>
                <a:lnTo>
                  <a:pt x="811631" y="185765"/>
                </a:lnTo>
                <a:close/>
                <a:moveTo>
                  <a:pt x="1066341" y="0"/>
                </a:moveTo>
                <a:lnTo>
                  <a:pt x="981300" y="0"/>
                </a:lnTo>
                <a:lnTo>
                  <a:pt x="871909" y="185765"/>
                </a:lnTo>
                <a:lnTo>
                  <a:pt x="956950" y="185765"/>
                </a:lnTo>
                <a:close/>
                <a:moveTo>
                  <a:pt x="1211660" y="0"/>
                </a:moveTo>
                <a:lnTo>
                  <a:pt x="1126619" y="0"/>
                </a:lnTo>
                <a:lnTo>
                  <a:pt x="1017228" y="185765"/>
                </a:lnTo>
                <a:lnTo>
                  <a:pt x="1102269" y="185765"/>
                </a:lnTo>
                <a:close/>
                <a:moveTo>
                  <a:pt x="1356979" y="0"/>
                </a:moveTo>
                <a:lnTo>
                  <a:pt x="1271938" y="0"/>
                </a:lnTo>
                <a:lnTo>
                  <a:pt x="1162547" y="185765"/>
                </a:lnTo>
                <a:lnTo>
                  <a:pt x="1247588" y="185765"/>
                </a:lnTo>
                <a:close/>
                <a:moveTo>
                  <a:pt x="1502298" y="0"/>
                </a:moveTo>
                <a:lnTo>
                  <a:pt x="1417257" y="0"/>
                </a:lnTo>
                <a:lnTo>
                  <a:pt x="1307866" y="185765"/>
                </a:lnTo>
                <a:lnTo>
                  <a:pt x="1392907" y="185765"/>
                </a:lnTo>
                <a:close/>
                <a:moveTo>
                  <a:pt x="1647617" y="0"/>
                </a:moveTo>
                <a:lnTo>
                  <a:pt x="1562576" y="0"/>
                </a:lnTo>
                <a:lnTo>
                  <a:pt x="1453185" y="185765"/>
                </a:lnTo>
                <a:lnTo>
                  <a:pt x="1538226" y="185765"/>
                </a:lnTo>
                <a:close/>
                <a:moveTo>
                  <a:pt x="1792936" y="0"/>
                </a:moveTo>
                <a:lnTo>
                  <a:pt x="1707895" y="0"/>
                </a:lnTo>
                <a:lnTo>
                  <a:pt x="1598504" y="185765"/>
                </a:lnTo>
                <a:lnTo>
                  <a:pt x="1683545" y="185765"/>
                </a:lnTo>
                <a:close/>
                <a:moveTo>
                  <a:pt x="1938255" y="0"/>
                </a:moveTo>
                <a:lnTo>
                  <a:pt x="1853214" y="0"/>
                </a:lnTo>
                <a:lnTo>
                  <a:pt x="1743823" y="185765"/>
                </a:lnTo>
                <a:lnTo>
                  <a:pt x="1828864" y="185765"/>
                </a:lnTo>
                <a:close/>
                <a:moveTo>
                  <a:pt x="2083574" y="0"/>
                </a:moveTo>
                <a:lnTo>
                  <a:pt x="1998533" y="0"/>
                </a:lnTo>
                <a:lnTo>
                  <a:pt x="1889142" y="185765"/>
                </a:lnTo>
                <a:lnTo>
                  <a:pt x="1974183" y="185765"/>
                </a:lnTo>
                <a:close/>
                <a:moveTo>
                  <a:pt x="2228893" y="0"/>
                </a:moveTo>
                <a:lnTo>
                  <a:pt x="2143852" y="0"/>
                </a:lnTo>
                <a:lnTo>
                  <a:pt x="2034461" y="185765"/>
                </a:lnTo>
                <a:lnTo>
                  <a:pt x="2119502" y="185765"/>
                </a:lnTo>
                <a:close/>
                <a:moveTo>
                  <a:pt x="2374212" y="0"/>
                </a:moveTo>
                <a:lnTo>
                  <a:pt x="2289171" y="0"/>
                </a:lnTo>
                <a:lnTo>
                  <a:pt x="2179780" y="185765"/>
                </a:lnTo>
                <a:lnTo>
                  <a:pt x="2264821" y="185765"/>
                </a:lnTo>
                <a:close/>
                <a:moveTo>
                  <a:pt x="2519531" y="0"/>
                </a:moveTo>
                <a:lnTo>
                  <a:pt x="2434490" y="0"/>
                </a:lnTo>
                <a:lnTo>
                  <a:pt x="2325099" y="185765"/>
                </a:lnTo>
                <a:lnTo>
                  <a:pt x="2410140" y="185765"/>
                </a:lnTo>
                <a:close/>
                <a:moveTo>
                  <a:pt x="2664850" y="0"/>
                </a:moveTo>
                <a:lnTo>
                  <a:pt x="2579809" y="0"/>
                </a:lnTo>
                <a:lnTo>
                  <a:pt x="2470418" y="185765"/>
                </a:lnTo>
                <a:lnTo>
                  <a:pt x="2555459" y="185765"/>
                </a:lnTo>
                <a:close/>
                <a:moveTo>
                  <a:pt x="2810169" y="0"/>
                </a:moveTo>
                <a:lnTo>
                  <a:pt x="2725128" y="0"/>
                </a:lnTo>
                <a:lnTo>
                  <a:pt x="2615737" y="185765"/>
                </a:lnTo>
                <a:lnTo>
                  <a:pt x="2700778" y="185765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5025" y="4696490"/>
            <a:ext cx="5228113" cy="70872"/>
          </a:xfrm>
          <a:custGeom>
            <a:avLst/>
            <a:gdLst>
              <a:gd name="connsiteX0" fmla="*/ 3932035 w 5228113"/>
              <a:gd name="connsiteY0" fmla="*/ 0 h 70872"/>
              <a:gd name="connsiteX1" fmla="*/ 5228113 w 5228113"/>
              <a:gd name="connsiteY1" fmla="*/ 0 h 70872"/>
              <a:gd name="connsiteX2" fmla="*/ 5202619 w 5228113"/>
              <a:gd name="connsiteY2" fmla="*/ 70872 h 70872"/>
              <a:gd name="connsiteX3" fmla="*/ 3906541 w 5228113"/>
              <a:gd name="connsiteY3" fmla="*/ 70872 h 70872"/>
              <a:gd name="connsiteX4" fmla="*/ 3914663 w 5228113"/>
              <a:gd name="connsiteY4" fmla="*/ 48295 h 70872"/>
              <a:gd name="connsiteX5" fmla="*/ 0 w 5228113"/>
              <a:gd name="connsiteY5" fmla="*/ 48295 h 70872"/>
              <a:gd name="connsiteX6" fmla="*/ 9251 w 5228113"/>
              <a:gd name="connsiteY6" fmla="*/ 22578 h 70872"/>
              <a:gd name="connsiteX7" fmla="*/ 3923913 w 5228113"/>
              <a:gd name="connsiteY7" fmla="*/ 22578 h 70872"/>
            </a:gdLst>
            <a:ahLst/>
            <a:cxnLst/>
            <a:rect l="l" t="t" r="r" b="b"/>
            <a:pathLst>
              <a:path w="5228113" h="70872">
                <a:moveTo>
                  <a:pt x="3932035" y="0"/>
                </a:moveTo>
                <a:lnTo>
                  <a:pt x="5228113" y="0"/>
                </a:lnTo>
                <a:lnTo>
                  <a:pt x="5202619" y="70872"/>
                </a:lnTo>
                <a:lnTo>
                  <a:pt x="3906541" y="70872"/>
                </a:lnTo>
                <a:lnTo>
                  <a:pt x="3914663" y="48295"/>
                </a:lnTo>
                <a:lnTo>
                  <a:pt x="0" y="48295"/>
                </a:lnTo>
                <a:lnTo>
                  <a:pt x="9251" y="22578"/>
                </a:lnTo>
                <a:lnTo>
                  <a:pt x="3923913" y="22578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5122" y="5181447"/>
            <a:ext cx="1908712" cy="414541"/>
          </a:xfrm>
          <a:prstGeom prst="snip2DiagRect">
            <a:avLst>
              <a:gd name="adj1" fmla="val 0"/>
              <a:gd name="adj2" fmla="val 17893"/>
            </a:avLst>
          </a:prstGeom>
          <a:gradFill>
            <a:gsLst>
              <a:gs pos="0">
                <a:schemeClr val="accent2">
                  <a:lumMod val="80000"/>
                  <a:lumOff val="20000"/>
                </a:schemeClr>
              </a:gs>
              <a:gs pos="26000">
                <a:schemeClr val="accent2">
                  <a:lumMod val="80000"/>
                  <a:lumOff val="20000"/>
                  <a:alpha val="20000"/>
                </a:schemeClr>
              </a:gs>
              <a:gs pos="74000">
                <a:schemeClr val="accent2">
                  <a:lumMod val="80000"/>
                  <a:lumOff val="20000"/>
                  <a:alpha val="20000"/>
                </a:schemeClr>
              </a:gs>
              <a:gs pos="100000">
                <a:schemeClr val="accent2">
                  <a:lumMod val="80000"/>
                  <a:lumOff val="20000"/>
                </a:schemeClr>
              </a:gs>
            </a:gsLst>
            <a:lin ang="10800000" scaled="0"/>
          </a:gradFill>
          <a:ln w="127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51595" y="5272077"/>
            <a:ext cx="1976318" cy="25868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老兆杰、刘浩然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067326" y="5181447"/>
            <a:ext cx="1908712" cy="414541"/>
          </a:xfrm>
          <a:prstGeom prst="snip2DiagRect">
            <a:avLst>
              <a:gd name="adj1" fmla="val 0"/>
              <a:gd name="adj2" fmla="val 17893"/>
            </a:avLst>
          </a:prstGeom>
          <a:gradFill>
            <a:gsLst>
              <a:gs pos="0">
                <a:schemeClr val="accent2">
                  <a:lumMod val="80000"/>
                  <a:lumOff val="20000"/>
                </a:schemeClr>
              </a:gs>
              <a:gs pos="26000">
                <a:schemeClr val="accent2">
                  <a:lumMod val="80000"/>
                  <a:lumOff val="20000"/>
                  <a:alpha val="20000"/>
                </a:schemeClr>
              </a:gs>
              <a:gs pos="74000">
                <a:schemeClr val="accent2">
                  <a:lumMod val="80000"/>
                  <a:lumOff val="20000"/>
                  <a:alpha val="20000"/>
                </a:schemeClr>
              </a:gs>
              <a:gs pos="100000">
                <a:schemeClr val="accent2">
                  <a:lumMod val="80000"/>
                  <a:lumOff val="20000"/>
                </a:schemeClr>
              </a:gs>
            </a:gsLst>
            <a:lin ang="10800000" scaled="0"/>
          </a:gradFill>
          <a:ln w="12700" cap="sq">
            <a:gradFill>
              <a:gsLst>
                <a:gs pos="0">
                  <a:schemeClr val="accent2">
                    <a:lumMod val="60000"/>
                    <a:lumOff val="40000"/>
                    <a:alpha val="100000"/>
                  </a:schemeClr>
                </a:gs>
                <a:gs pos="100000">
                  <a:schemeClr val="accent2">
                    <a:lumMod val="60000"/>
                    <a:lumOff val="40000"/>
                    <a:alpha val="10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289558" y="5272077"/>
            <a:ext cx="1976318" cy="25868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时间：2025.4.26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504762" y="6294119"/>
            <a:ext cx="2511228" cy="129555"/>
          </a:xfrm>
          <a:prstGeom prst="parallelogram">
            <a:avLst>
              <a:gd name="adj" fmla="val 69923"/>
            </a:avLst>
          </a:prstGeom>
          <a:gradFill>
            <a:gsLst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">
            <a:alphaModFix amt="100000"/>
          </a:blip>
          <a:srcRect l="12828" r="28420"/>
          <a:stretch>
            <a:fillRect/>
          </a:stretch>
        </p:blipFill>
        <p:spPr>
          <a:xfrm>
            <a:off x="7527312" y="1565495"/>
            <a:ext cx="3615315" cy="4102284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20" name="标题 1"/>
          <p:cNvSpPr txBox="1"/>
          <p:nvPr/>
        </p:nvSpPr>
        <p:spPr>
          <a:xfrm>
            <a:off x="842822" y="1479684"/>
            <a:ext cx="2661940" cy="722279"/>
          </a:xfrm>
          <a:prstGeom prst="snip2Diag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6000">
                <a:schemeClr val="accent1">
                  <a:alpha val="20000"/>
                </a:schemeClr>
              </a:gs>
              <a:gs pos="74000">
                <a:schemeClr val="accent1">
                  <a:alpha val="2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76351" y="1456825"/>
            <a:ext cx="1897564" cy="72227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5100">
                <a:ln w="254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2025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18394" y="2491024"/>
            <a:ext cx="6084509" cy="1917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3300">
                <a:ln w="254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Futura Capital — Commodity Futures Backtesting System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06262" y="2531199"/>
            <a:ext cx="1919129" cy="516890"/>
          </a:xfrm>
          <a:custGeom>
            <a:avLst/>
            <a:gdLst>
              <a:gd name="T0" fmla="*/ 1099 w 1099"/>
              <a:gd name="T1" fmla="*/ 148 h 296"/>
              <a:gd name="T2" fmla="*/ 952 w 1099"/>
              <a:gd name="T3" fmla="*/ 296 h 296"/>
              <a:gd name="T4" fmla="*/ 0 w 1099"/>
              <a:gd name="T5" fmla="*/ 296 h 296"/>
              <a:gd name="T6" fmla="*/ 148 w 1099"/>
              <a:gd name="T7" fmla="*/ 148 h 296"/>
              <a:gd name="T8" fmla="*/ 0 w 1099"/>
              <a:gd name="T9" fmla="*/ 0 h 296"/>
              <a:gd name="T10" fmla="*/ 952 w 1099"/>
              <a:gd name="T11" fmla="*/ 0 h 296"/>
              <a:gd name="T12" fmla="*/ 1099 w 1099"/>
              <a:gd name="T13" fmla="*/ 148 h 296"/>
            </a:gdLst>
            <a:ahLst/>
            <a:cxnLst/>
            <a:rect l="0" t="0" r="r" b="b"/>
            <a:pathLst>
              <a:path w="1099" h="296">
                <a:moveTo>
                  <a:pt x="1099" y="148"/>
                </a:moveTo>
                <a:lnTo>
                  <a:pt x="952" y="296"/>
                </a:lnTo>
                <a:lnTo>
                  <a:pt x="0" y="296"/>
                </a:lnTo>
                <a:lnTo>
                  <a:pt x="148" y="148"/>
                </a:lnTo>
                <a:lnTo>
                  <a:pt x="0" y="0"/>
                </a:lnTo>
                <a:lnTo>
                  <a:pt x="952" y="0"/>
                </a:lnTo>
                <a:lnTo>
                  <a:pt x="1099" y="148"/>
                </a:lnTo>
                <a:close/>
              </a:path>
            </a:pathLst>
          </a:custGeom>
          <a:solidFill>
            <a:schemeClr val="bg2">
              <a:alpha val="1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06262" y="2374036"/>
            <a:ext cx="1919129" cy="593725"/>
          </a:xfrm>
          <a:custGeom>
            <a:avLst/>
            <a:gdLst>
              <a:gd name="T0" fmla="*/ 1099 w 1099"/>
              <a:gd name="T1" fmla="*/ 148 h 340"/>
              <a:gd name="T2" fmla="*/ 1099 w 1099"/>
              <a:gd name="T3" fmla="*/ 192 h 340"/>
              <a:gd name="T4" fmla="*/ 952 w 1099"/>
              <a:gd name="T5" fmla="*/ 340 h 340"/>
              <a:gd name="T6" fmla="*/ 0 w 1099"/>
              <a:gd name="T7" fmla="*/ 340 h 340"/>
              <a:gd name="T8" fmla="*/ 0 w 1099"/>
              <a:gd name="T9" fmla="*/ 294 h 340"/>
              <a:gd name="T10" fmla="*/ 148 w 1099"/>
              <a:gd name="T11" fmla="*/ 148 h 340"/>
              <a:gd name="T12" fmla="*/ 124 w 1099"/>
              <a:gd name="T13" fmla="*/ 170 h 340"/>
              <a:gd name="T14" fmla="*/ 0 w 1099"/>
              <a:gd name="T15" fmla="*/ 46 h 340"/>
              <a:gd name="T16" fmla="*/ 0 w 1099"/>
              <a:gd name="T17" fmla="*/ 0 h 340"/>
              <a:gd name="T18" fmla="*/ 952 w 1099"/>
              <a:gd name="T19" fmla="*/ 0 h 340"/>
              <a:gd name="T20" fmla="*/ 1099 w 1099"/>
              <a:gd name="T21" fmla="*/ 148 h 340"/>
            </a:gdLst>
            <a:ahLst/>
            <a:cxnLst/>
            <a:rect l="0" t="0" r="r" b="b"/>
            <a:pathLst>
              <a:path w="1099" h="340">
                <a:moveTo>
                  <a:pt x="1099" y="148"/>
                </a:moveTo>
                <a:lnTo>
                  <a:pt x="1099" y="192"/>
                </a:lnTo>
                <a:lnTo>
                  <a:pt x="952" y="340"/>
                </a:lnTo>
                <a:lnTo>
                  <a:pt x="0" y="340"/>
                </a:lnTo>
                <a:lnTo>
                  <a:pt x="0" y="294"/>
                </a:lnTo>
                <a:lnTo>
                  <a:pt x="148" y="148"/>
                </a:lnTo>
                <a:lnTo>
                  <a:pt x="124" y="170"/>
                </a:lnTo>
                <a:lnTo>
                  <a:pt x="0" y="46"/>
                </a:lnTo>
                <a:lnTo>
                  <a:pt x="0" y="0"/>
                </a:lnTo>
                <a:lnTo>
                  <a:pt x="952" y="0"/>
                </a:lnTo>
                <a:lnTo>
                  <a:pt x="1099" y="148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06262" y="2887435"/>
            <a:ext cx="1662430" cy="80327"/>
          </a:xfrm>
          <a:prstGeom prst="rect">
            <a:avLst/>
          </a:prstGeom>
          <a:solidFill>
            <a:schemeClr val="accent1">
              <a:lumMod val="50000"/>
              <a:alpha val="3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968690" y="2632482"/>
            <a:ext cx="256699" cy="335280"/>
          </a:xfrm>
          <a:custGeom>
            <a:avLst/>
            <a:gdLst>
              <a:gd name="T0" fmla="*/ 0 w 147"/>
              <a:gd name="T1" fmla="*/ 192 h 192"/>
              <a:gd name="T2" fmla="*/ 0 w 147"/>
              <a:gd name="T3" fmla="*/ 146 h 192"/>
              <a:gd name="T4" fmla="*/ 147 w 147"/>
              <a:gd name="T5" fmla="*/ 0 h 192"/>
              <a:gd name="T6" fmla="*/ 147 w 147"/>
              <a:gd name="T7" fmla="*/ 44 h 192"/>
              <a:gd name="T8" fmla="*/ 0 w 147"/>
              <a:gd name="T9" fmla="*/ 192 h 192"/>
            </a:gdLst>
            <a:ahLst/>
            <a:cxnLst/>
            <a:rect l="0" t="0" r="r" b="b"/>
            <a:pathLst>
              <a:path w="147" h="192">
                <a:moveTo>
                  <a:pt x="0" y="192"/>
                </a:moveTo>
                <a:lnTo>
                  <a:pt x="0" y="146"/>
                </a:lnTo>
                <a:lnTo>
                  <a:pt x="147" y="0"/>
                </a:lnTo>
                <a:lnTo>
                  <a:pt x="147" y="44"/>
                </a:lnTo>
                <a:lnTo>
                  <a:pt x="0" y="192"/>
                </a:lnTo>
                <a:close/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06262" y="2374036"/>
            <a:ext cx="258445" cy="296863"/>
          </a:xfrm>
          <a:custGeom>
            <a:avLst/>
            <a:gdLst>
              <a:gd name="T0" fmla="*/ 0 w 148"/>
              <a:gd name="T1" fmla="*/ 46 h 170"/>
              <a:gd name="T2" fmla="*/ 0 w 148"/>
              <a:gd name="T3" fmla="*/ 0 h 170"/>
              <a:gd name="T4" fmla="*/ 148 w 148"/>
              <a:gd name="T5" fmla="*/ 148 h 170"/>
              <a:gd name="T6" fmla="*/ 124 w 148"/>
              <a:gd name="T7" fmla="*/ 170 h 170"/>
              <a:gd name="T8" fmla="*/ 0 w 148"/>
              <a:gd name="T9" fmla="*/ 46 h 170"/>
            </a:gdLst>
            <a:ahLst/>
            <a:cxnLst/>
            <a:rect l="0" t="0" r="r" b="b"/>
            <a:pathLst>
              <a:path w="148" h="170">
                <a:moveTo>
                  <a:pt x="0" y="46"/>
                </a:moveTo>
                <a:lnTo>
                  <a:pt x="0" y="0"/>
                </a:lnTo>
                <a:lnTo>
                  <a:pt x="148" y="148"/>
                </a:lnTo>
                <a:lnTo>
                  <a:pt x="124" y="170"/>
                </a:lnTo>
                <a:lnTo>
                  <a:pt x="0" y="46"/>
                </a:lnTo>
                <a:close/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711391" y="2506752"/>
            <a:ext cx="1110615" cy="247967"/>
          </a:xfrm>
          <a:prstGeom prst="ellipse">
            <a:avLst/>
          </a:prstGeom>
          <a:solidFill>
            <a:schemeClr val="accent1">
              <a:lumMod val="50000"/>
              <a:alpha val="3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852431" y="1791336"/>
            <a:ext cx="828536" cy="828534"/>
          </a:xfrm>
          <a:prstGeom prst="ellipse">
            <a:avLst/>
          </a:pr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842009" y="1780913"/>
            <a:ext cx="849380" cy="849378"/>
          </a:xfrm>
          <a:custGeom>
            <a:avLst/>
            <a:gdLst>
              <a:gd name="T0" fmla="*/ 163 w 326"/>
              <a:gd name="T1" fmla="*/ 326 h 326"/>
              <a:gd name="T2" fmla="*/ 0 w 326"/>
              <a:gd name="T3" fmla="*/ 163 h 326"/>
              <a:gd name="T4" fmla="*/ 163 w 326"/>
              <a:gd name="T5" fmla="*/ 0 h 326"/>
              <a:gd name="T6" fmla="*/ 326 w 326"/>
              <a:gd name="T7" fmla="*/ 163 h 326"/>
              <a:gd name="T8" fmla="*/ 163 w 326"/>
              <a:gd name="T9" fmla="*/ 326 h 326"/>
              <a:gd name="T10" fmla="*/ 163 w 326"/>
              <a:gd name="T11" fmla="*/ 8 h 326"/>
              <a:gd name="T12" fmla="*/ 8 w 326"/>
              <a:gd name="T13" fmla="*/ 163 h 326"/>
              <a:gd name="T14" fmla="*/ 163 w 326"/>
              <a:gd name="T15" fmla="*/ 318 h 326"/>
              <a:gd name="T16" fmla="*/ 318 w 326"/>
              <a:gd name="T17" fmla="*/ 163 h 326"/>
              <a:gd name="T18" fmla="*/ 163 w 326"/>
              <a:gd name="T19" fmla="*/ 8 h 326"/>
            </a:gdLst>
            <a:ahLst/>
            <a:cxnLst/>
            <a:rect l="0" t="0" r="r" b="b"/>
            <a:pathLst>
              <a:path w="326" h="326">
                <a:moveTo>
                  <a:pt x="163" y="326"/>
                </a:moveTo>
                <a:cubicBezTo>
                  <a:pt x="73" y="326"/>
                  <a:pt x="0" y="253"/>
                  <a:pt x="0" y="163"/>
                </a:cubicBezTo>
                <a:cubicBezTo>
                  <a:pt x="0" y="73"/>
                  <a:pt x="73" y="0"/>
                  <a:pt x="163" y="0"/>
                </a:cubicBezTo>
                <a:cubicBezTo>
                  <a:pt x="253" y="0"/>
                  <a:pt x="326" y="73"/>
                  <a:pt x="326" y="163"/>
                </a:cubicBezTo>
                <a:cubicBezTo>
                  <a:pt x="326" y="253"/>
                  <a:pt x="253" y="326"/>
                  <a:pt x="163" y="326"/>
                </a:cubicBezTo>
                <a:close/>
                <a:moveTo>
                  <a:pt x="163" y="8"/>
                </a:moveTo>
                <a:cubicBezTo>
                  <a:pt x="78" y="8"/>
                  <a:pt x="8" y="78"/>
                  <a:pt x="8" y="163"/>
                </a:cubicBezTo>
                <a:cubicBezTo>
                  <a:pt x="8" y="248"/>
                  <a:pt x="78" y="318"/>
                  <a:pt x="163" y="318"/>
                </a:cubicBezTo>
                <a:cubicBezTo>
                  <a:pt x="248" y="318"/>
                  <a:pt x="318" y="248"/>
                  <a:pt x="318" y="163"/>
                </a:cubicBezTo>
                <a:cubicBezTo>
                  <a:pt x="318" y="78"/>
                  <a:pt x="248" y="8"/>
                  <a:pt x="163" y="8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36087" y="2003868"/>
            <a:ext cx="461224" cy="403794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306259" y="3863487"/>
            <a:ext cx="432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9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dolphindb_tick_feed.py 文件中定义了 DolphinDBTickFeed 类，用于连接 DolphinDB 数据库并查询 Tick 数据。
支持单日或区间查询，自动拼接查询脚本，确保数据查询的灵活性和高效性。
使用 TickData 封装每条 tick 记录，包含 datetime, last_price, volume, turnover 等关键字段，为策略提供丰富的数据支持。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1306262" y="3744830"/>
            <a:ext cx="198000" cy="0"/>
          </a:xfrm>
          <a:prstGeom prst="line">
            <a:avLst/>
          </a:prstGeom>
          <a:noFill/>
          <a:ln w="27940" cap="rnd">
            <a:solidFill>
              <a:schemeClr val="accent1"/>
            </a:solidFill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1294074" y="2993887"/>
            <a:ext cx="4320000" cy="653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数据接口设计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65229" y="2534691"/>
            <a:ext cx="1920875" cy="513397"/>
          </a:xfrm>
          <a:custGeom>
            <a:avLst/>
            <a:gdLst>
              <a:gd name="T0" fmla="*/ 1100 w 1100"/>
              <a:gd name="T1" fmla="*/ 148 h 294"/>
              <a:gd name="T2" fmla="*/ 952 w 1100"/>
              <a:gd name="T3" fmla="*/ 294 h 294"/>
              <a:gd name="T4" fmla="*/ 0 w 1100"/>
              <a:gd name="T5" fmla="*/ 294 h 294"/>
              <a:gd name="T6" fmla="*/ 146 w 1100"/>
              <a:gd name="T7" fmla="*/ 148 h 294"/>
              <a:gd name="T8" fmla="*/ 0 w 1100"/>
              <a:gd name="T9" fmla="*/ 0 h 294"/>
              <a:gd name="T10" fmla="*/ 952 w 1100"/>
              <a:gd name="T11" fmla="*/ 0 h 294"/>
              <a:gd name="T12" fmla="*/ 1100 w 1100"/>
              <a:gd name="T13" fmla="*/ 148 h 294"/>
            </a:gdLst>
            <a:ahLst/>
            <a:cxnLst/>
            <a:rect l="0" t="0" r="r" b="b"/>
            <a:pathLst>
              <a:path w="1100" h="294">
                <a:moveTo>
                  <a:pt x="1100" y="148"/>
                </a:moveTo>
                <a:lnTo>
                  <a:pt x="952" y="294"/>
                </a:lnTo>
                <a:lnTo>
                  <a:pt x="0" y="294"/>
                </a:lnTo>
                <a:lnTo>
                  <a:pt x="146" y="148"/>
                </a:lnTo>
                <a:lnTo>
                  <a:pt x="0" y="0"/>
                </a:lnTo>
                <a:lnTo>
                  <a:pt x="952" y="0"/>
                </a:lnTo>
                <a:lnTo>
                  <a:pt x="1100" y="148"/>
                </a:lnTo>
                <a:close/>
              </a:path>
            </a:pathLst>
          </a:custGeom>
          <a:solidFill>
            <a:schemeClr val="accent2">
              <a:lumMod val="50000"/>
              <a:alpha val="3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565229" y="2377529"/>
            <a:ext cx="1920875" cy="593725"/>
          </a:xfrm>
          <a:custGeom>
            <a:avLst/>
            <a:gdLst>
              <a:gd name="T0" fmla="*/ 1100 w 1100"/>
              <a:gd name="T1" fmla="*/ 146 h 340"/>
              <a:gd name="T2" fmla="*/ 1100 w 1100"/>
              <a:gd name="T3" fmla="*/ 192 h 340"/>
              <a:gd name="T4" fmla="*/ 952 w 1100"/>
              <a:gd name="T5" fmla="*/ 340 h 340"/>
              <a:gd name="T6" fmla="*/ 0 w 1100"/>
              <a:gd name="T7" fmla="*/ 340 h 340"/>
              <a:gd name="T8" fmla="*/ 0 w 1100"/>
              <a:gd name="T9" fmla="*/ 294 h 340"/>
              <a:gd name="T10" fmla="*/ 124 w 1100"/>
              <a:gd name="T11" fmla="*/ 170 h 340"/>
              <a:gd name="T12" fmla="*/ 0 w 1100"/>
              <a:gd name="T13" fmla="*/ 44 h 340"/>
              <a:gd name="T14" fmla="*/ 0 w 1100"/>
              <a:gd name="T15" fmla="*/ 0 h 340"/>
              <a:gd name="T16" fmla="*/ 952 w 1100"/>
              <a:gd name="T17" fmla="*/ 0 h 340"/>
              <a:gd name="T18" fmla="*/ 1100 w 1100"/>
              <a:gd name="T19" fmla="*/ 146 h 340"/>
            </a:gdLst>
            <a:ahLst/>
            <a:cxnLst/>
            <a:rect l="0" t="0" r="r" b="b"/>
            <a:pathLst>
              <a:path w="1100" h="340">
                <a:moveTo>
                  <a:pt x="1100" y="146"/>
                </a:moveTo>
                <a:lnTo>
                  <a:pt x="1100" y="192"/>
                </a:lnTo>
                <a:lnTo>
                  <a:pt x="952" y="340"/>
                </a:lnTo>
                <a:lnTo>
                  <a:pt x="0" y="340"/>
                </a:lnTo>
                <a:lnTo>
                  <a:pt x="0" y="294"/>
                </a:lnTo>
                <a:lnTo>
                  <a:pt x="124" y="170"/>
                </a:lnTo>
                <a:lnTo>
                  <a:pt x="0" y="44"/>
                </a:lnTo>
                <a:lnTo>
                  <a:pt x="0" y="0"/>
                </a:lnTo>
                <a:lnTo>
                  <a:pt x="952" y="0"/>
                </a:lnTo>
                <a:lnTo>
                  <a:pt x="1100" y="146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565229" y="2890927"/>
            <a:ext cx="1662430" cy="80327"/>
          </a:xfrm>
          <a:prstGeom prst="rect">
            <a:avLst/>
          </a:pr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227661" y="2632482"/>
            <a:ext cx="258445" cy="338772"/>
          </a:xfrm>
          <a:custGeom>
            <a:avLst/>
            <a:gdLst>
              <a:gd name="T0" fmla="*/ 0 w 148"/>
              <a:gd name="T1" fmla="*/ 194 h 194"/>
              <a:gd name="T2" fmla="*/ 0 w 148"/>
              <a:gd name="T3" fmla="*/ 148 h 194"/>
              <a:gd name="T4" fmla="*/ 148 w 148"/>
              <a:gd name="T5" fmla="*/ 0 h 194"/>
              <a:gd name="T6" fmla="*/ 148 w 148"/>
              <a:gd name="T7" fmla="*/ 46 h 194"/>
              <a:gd name="T8" fmla="*/ 0 w 148"/>
              <a:gd name="T9" fmla="*/ 194 h 194"/>
            </a:gdLst>
            <a:ahLst/>
            <a:cxnLst/>
            <a:rect l="0" t="0" r="r" b="b"/>
            <a:pathLst>
              <a:path w="148" h="194">
                <a:moveTo>
                  <a:pt x="0" y="194"/>
                </a:moveTo>
                <a:lnTo>
                  <a:pt x="0" y="148"/>
                </a:lnTo>
                <a:lnTo>
                  <a:pt x="148" y="0"/>
                </a:lnTo>
                <a:lnTo>
                  <a:pt x="148" y="46"/>
                </a:lnTo>
                <a:lnTo>
                  <a:pt x="0" y="194"/>
                </a:lnTo>
                <a:close/>
              </a:path>
            </a:pathLst>
          </a:custGeom>
          <a:solidFill>
            <a:schemeClr val="accent2">
              <a:lumMod val="50000"/>
              <a:alpha val="3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565229" y="2377529"/>
            <a:ext cx="254953" cy="296863"/>
          </a:xfrm>
          <a:custGeom>
            <a:avLst/>
            <a:gdLst>
              <a:gd name="T0" fmla="*/ 0 w 146"/>
              <a:gd name="T1" fmla="*/ 44 h 170"/>
              <a:gd name="T2" fmla="*/ 0 w 146"/>
              <a:gd name="T3" fmla="*/ 0 h 170"/>
              <a:gd name="T4" fmla="*/ 146 w 146"/>
              <a:gd name="T5" fmla="*/ 146 h 170"/>
              <a:gd name="T6" fmla="*/ 124 w 146"/>
              <a:gd name="T7" fmla="*/ 170 h 170"/>
              <a:gd name="T8" fmla="*/ 0 w 146"/>
              <a:gd name="T9" fmla="*/ 44 h 170"/>
            </a:gdLst>
            <a:ahLst/>
            <a:cxnLst/>
            <a:rect l="0" t="0" r="r" b="b"/>
            <a:pathLst>
              <a:path w="146" h="170">
                <a:moveTo>
                  <a:pt x="0" y="44"/>
                </a:moveTo>
                <a:lnTo>
                  <a:pt x="0" y="0"/>
                </a:lnTo>
                <a:lnTo>
                  <a:pt x="146" y="146"/>
                </a:lnTo>
                <a:lnTo>
                  <a:pt x="124" y="170"/>
                </a:lnTo>
                <a:lnTo>
                  <a:pt x="0" y="44"/>
                </a:lnTo>
                <a:close/>
              </a:path>
            </a:pathLst>
          </a:custGeom>
          <a:solidFill>
            <a:schemeClr val="accent2">
              <a:lumMod val="50000"/>
              <a:alpha val="3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970361" y="2510244"/>
            <a:ext cx="1107123" cy="247967"/>
          </a:xfrm>
          <a:prstGeom prst="ellipse">
            <a:avLst/>
          </a:prstGeom>
          <a:solidFill>
            <a:schemeClr val="accent2">
              <a:lumMod val="50000"/>
              <a:alpha val="3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110957" y="1794387"/>
            <a:ext cx="825930" cy="825928"/>
          </a:xfrm>
          <a:prstGeom prst="ellipse">
            <a:avLst/>
          </a:pr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100536" y="1783964"/>
            <a:ext cx="846774" cy="846772"/>
          </a:xfrm>
          <a:custGeom>
            <a:avLst/>
            <a:gdLst>
              <a:gd name="T0" fmla="*/ 163 w 325"/>
              <a:gd name="T1" fmla="*/ 325 h 325"/>
              <a:gd name="T2" fmla="*/ 0 w 325"/>
              <a:gd name="T3" fmla="*/ 163 h 325"/>
              <a:gd name="T4" fmla="*/ 163 w 325"/>
              <a:gd name="T5" fmla="*/ 0 h 325"/>
              <a:gd name="T6" fmla="*/ 325 w 325"/>
              <a:gd name="T7" fmla="*/ 163 h 325"/>
              <a:gd name="T8" fmla="*/ 163 w 325"/>
              <a:gd name="T9" fmla="*/ 325 h 325"/>
              <a:gd name="T10" fmla="*/ 163 w 325"/>
              <a:gd name="T11" fmla="*/ 8 h 325"/>
              <a:gd name="T12" fmla="*/ 8 w 325"/>
              <a:gd name="T13" fmla="*/ 163 h 325"/>
              <a:gd name="T14" fmla="*/ 163 w 325"/>
              <a:gd name="T15" fmla="*/ 317 h 325"/>
              <a:gd name="T16" fmla="*/ 317 w 325"/>
              <a:gd name="T17" fmla="*/ 163 h 325"/>
              <a:gd name="T18" fmla="*/ 163 w 325"/>
              <a:gd name="T19" fmla="*/ 8 h 325"/>
            </a:gdLst>
            <a:ahLst/>
            <a:cxnLst/>
            <a:rect l="0" t="0" r="r" b="b"/>
            <a:pathLst>
              <a:path w="325" h="325">
                <a:moveTo>
                  <a:pt x="163" y="325"/>
                </a:moveTo>
                <a:cubicBezTo>
                  <a:pt x="73" y="325"/>
                  <a:pt x="0" y="252"/>
                  <a:pt x="0" y="163"/>
                </a:cubicBezTo>
                <a:cubicBezTo>
                  <a:pt x="0" y="73"/>
                  <a:pt x="73" y="0"/>
                  <a:pt x="163" y="0"/>
                </a:cubicBezTo>
                <a:cubicBezTo>
                  <a:pt x="252" y="0"/>
                  <a:pt x="325" y="73"/>
                  <a:pt x="325" y="163"/>
                </a:cubicBezTo>
                <a:cubicBezTo>
                  <a:pt x="325" y="252"/>
                  <a:pt x="252" y="325"/>
                  <a:pt x="163" y="325"/>
                </a:cubicBezTo>
                <a:close/>
                <a:moveTo>
                  <a:pt x="163" y="8"/>
                </a:moveTo>
                <a:cubicBezTo>
                  <a:pt x="77" y="8"/>
                  <a:pt x="8" y="77"/>
                  <a:pt x="8" y="163"/>
                </a:cubicBezTo>
                <a:cubicBezTo>
                  <a:pt x="8" y="248"/>
                  <a:pt x="77" y="317"/>
                  <a:pt x="163" y="317"/>
                </a:cubicBezTo>
                <a:cubicBezTo>
                  <a:pt x="248" y="317"/>
                  <a:pt x="317" y="248"/>
                  <a:pt x="317" y="163"/>
                </a:cubicBezTo>
                <a:cubicBezTo>
                  <a:pt x="317" y="77"/>
                  <a:pt x="248" y="8"/>
                  <a:pt x="163" y="8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307490" y="2030664"/>
            <a:ext cx="436354" cy="395604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565226" y="3863487"/>
            <a:ext cx="4320000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9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 dolphindb 库连接数据库，vnpy.trader.object.TickData 封装 Tick 数据，datetime 和 dateutil.parser 处理时间数据。
通过集成这些库，系统能够高效地处理时间序列数据，确保数据的准确性和完整性。
例如，通过 dateutil.parser 解析时间字符串，确保时间字段的格式统一，便于后续处理。</a:t>
            </a:r>
            <a:endParaRPr kumimoji="1" lang="zh-CN" altLang="en-US"/>
          </a:p>
        </p:txBody>
      </p:sp>
      <p:cxnSp>
        <p:nvCxnSpPr>
          <p:cNvPr id="25" name="标题 1"/>
          <p:cNvCxnSpPr/>
          <p:nvPr/>
        </p:nvCxnSpPr>
        <p:spPr>
          <a:xfrm>
            <a:off x="6565229" y="3744830"/>
            <a:ext cx="198000" cy="0"/>
          </a:xfrm>
          <a:prstGeom prst="line">
            <a:avLst/>
          </a:prstGeom>
          <a:noFill/>
          <a:ln w="27940" cap="rnd">
            <a:solidFill>
              <a:schemeClr val="accent2"/>
            </a:solidFill>
            <a:miter/>
          </a:ln>
        </p:spPr>
      </p:cxnSp>
      <p:sp>
        <p:nvSpPr>
          <p:cNvPr id="26" name="标题 1"/>
          <p:cNvSpPr txBox="1"/>
          <p:nvPr/>
        </p:nvSpPr>
        <p:spPr>
          <a:xfrm>
            <a:off x="6553043" y="2993887"/>
            <a:ext cx="4320000" cy="6532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Python 库集成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DolphinDB 数据接口模块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" y="5076824"/>
            <a:ext cx="12192000" cy="1781175"/>
          </a:xfrm>
          <a:prstGeom prst="rect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2540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527305">
            <a:off x="1531123" y="1738443"/>
            <a:ext cx="7606604" cy="4341861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 cap="sq">
            <a:noFill/>
            <a:miter/>
          </a:ln>
          <a:effectLst>
            <a:outerShdw blurRad="2540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1239048">
            <a:off x="1826976" y="1386880"/>
            <a:ext cx="8580609" cy="4897825"/>
          </a:xfrm>
          <a:prstGeom prst="rect">
            <a:avLst/>
          </a:prstGeom>
          <a:solidFill>
            <a:schemeClr val="bg1">
              <a:alpha val="80000"/>
            </a:schemeClr>
          </a:solidFill>
          <a:ln w="12700" cap="sq">
            <a:noFill/>
            <a:miter/>
          </a:ln>
          <a:effectLst>
            <a:outerShdw blurRad="254000" sx="101000" sy="101000" algn="ctr" rotWithShape="0">
              <a:schemeClr val="tx1">
                <a:lumMod val="65000"/>
                <a:lumOff val="3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64385" y="1376680"/>
            <a:ext cx="8596630" cy="5499735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508000" sx="101000" sy="101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247265" y="1534795"/>
            <a:ext cx="8211185" cy="5323205"/>
          </a:xfrm>
          <a:prstGeom prst="rect">
            <a:avLst/>
          </a:prstGeom>
          <a:solidFill>
            <a:schemeClr val="accent1">
              <a:lumMod val="20000"/>
              <a:lumOff val="80000"/>
              <a:alpha val="4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906395" y="2687320"/>
            <a:ext cx="6892290" cy="14173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策略模块包含多种策略类，均继承自 CtaTemplate，实现标准事件函数（如 on_tick, on_trade 等）。
例如，DynamicTickDoubleMaStrategy 使用快慢均线构建金叉/死叉信号，MacdDivergenceTickStrategy 基于 MACD 背离识别底部买点。
每个策略包含详细的参数设置，如 fast_window, slow_window, min_trade_interval 等，支持动态资金更新与策略状态管理。</a:t>
            </a:r>
            <a:endParaRPr kumimoji="1" lang="en-US" altLang="zh-CN" sz="12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3803359" y="1867651"/>
            <a:ext cx="5098552" cy="705916"/>
          </a:xfrm>
          <a:prstGeom prst="rect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212781" y="1880414"/>
            <a:ext cx="4279709" cy="6803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策略设计与实现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906395" y="5031740"/>
            <a:ext cx="6892290" cy="16776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DynamicTickDoubleMaStrategy 维护价格序列，计算快慢 MA，快线上穿慢线时开多，下穿时平多或开空。
MacdDivergenceTickStrategy 实时计算 MACD、Signal、Histogram，若价格创新低而 Histogram 未创新低，则判断为底背离信号。
策略参数（如 fast_period, slow_period, signal_period 等）可根据市场情况灵活调整，以优化策略性能。</a:t>
            </a:r>
            <a:endParaRPr kumimoji="1" lang="en-US" altLang="zh-CN" sz="12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3803359" y="4211795"/>
            <a:ext cx="5098552" cy="705916"/>
          </a:xfrm>
          <a:prstGeom prst="rect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212781" y="4224558"/>
            <a:ext cx="4279709" cy="6803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策略逻辑与参数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策略模块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401300" y="0"/>
            <a:ext cx="1814492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6215114" y="1909582"/>
            <a:ext cx="5180399" cy="3606994"/>
          </a:xfrm>
          <a:prstGeom prst="snip2DiagRect">
            <a:avLst>
              <a:gd name="adj1" fmla="val 0"/>
              <a:gd name="adj2" fmla="val 6389"/>
            </a:avLst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320527" y="2529853"/>
            <a:ext cx="4969578" cy="2815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8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 PySide6 实现主窗体与控件交互，使用 Plotly + QtWebEngineView 实现图表渲染。
支持多线程加载数据与运行回测，确保界面响应流畅，提升用户体验。
例如，通过 QThread 实现异步加载数据，避免界面卡顿，提升系统运行效率。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320527" y="2264098"/>
            <a:ext cx="4969578" cy="2822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技术栈与实现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154118" y="1970012"/>
            <a:ext cx="187881" cy="18788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7592520" flipH="1">
            <a:off x="11181552" y="1863183"/>
            <a:ext cx="338716" cy="181221"/>
          </a:xfrm>
          <a:prstGeom prst="arc">
            <a:avLst>
              <a:gd name="adj1" fmla="val 19533974"/>
              <a:gd name="adj2" fmla="val 14688243"/>
            </a:avLst>
          </a:prstGeom>
          <a:noFill/>
          <a:ln w="539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717712" y="1909582"/>
            <a:ext cx="5180399" cy="3606994"/>
          </a:xfrm>
          <a:prstGeom prst="snip2DiagRect">
            <a:avLst>
              <a:gd name="adj1" fmla="val 0"/>
              <a:gd name="adj2" fmla="val 6389"/>
            </a:avLst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3125" y="2529853"/>
            <a:ext cx="4969578" cy="2815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8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界面结构清晰，左侧为合约配置、起止时间选择、策略选择、参数输入，中间为按钮操作区和运行日志，右侧为四张图表（净值、回撤、日盈亏、盈亏分布）。
动态生成策略参数输入区，根据策略类的 parameters 动态创建输入框，使用 QLineEdit + Validator 限制参数输入格式。
图表函数（如 create_balance_fig, create_drawdown_fig 等）使用 Plotly 绘制，通过 plotly.io.to_html() 输出为 HTML，用 QWebEngineView.setHtml() 加载展示。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3125" y="2264098"/>
            <a:ext cx="4969578" cy="2822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界面结构与功能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656716" y="1970012"/>
            <a:ext cx="187881" cy="18788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7592520" flipH="1">
            <a:off x="5684150" y="1863183"/>
            <a:ext cx="338716" cy="181221"/>
          </a:xfrm>
          <a:prstGeom prst="arc">
            <a:avLst>
              <a:gd name="adj1" fmla="val 19533974"/>
              <a:gd name="adj2" fmla="val 14688243"/>
            </a:avLst>
          </a:prstGeom>
          <a:noFill/>
          <a:ln w="539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GUI 交互界面模块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24405" y="396434"/>
            <a:ext cx="11343190" cy="6065134"/>
          </a:xfrm>
          <a:custGeom>
            <a:avLst/>
            <a:gdLst>
              <a:gd name="connsiteX0" fmla="*/ 332256 w 11343190"/>
              <a:gd name="connsiteY0" fmla="*/ 0 h 6065134"/>
              <a:gd name="connsiteX1" fmla="*/ 5422468 w 11343190"/>
              <a:gd name="connsiteY1" fmla="*/ 0 h 6065134"/>
              <a:gd name="connsiteX2" fmla="*/ 5570603 w 11343190"/>
              <a:gd name="connsiteY2" fmla="*/ 274127 h 6065134"/>
              <a:gd name="connsiteX3" fmla="*/ 11106264 w 11343190"/>
              <a:gd name="connsiteY3" fmla="*/ 274127 h 6065134"/>
              <a:gd name="connsiteX4" fmla="*/ 11343190 w 11343190"/>
              <a:gd name="connsiteY4" fmla="*/ 447378 h 6065134"/>
              <a:gd name="connsiteX5" fmla="*/ 11343190 w 11343190"/>
              <a:gd name="connsiteY5" fmla="*/ 5768939 h 6065134"/>
              <a:gd name="connsiteX6" fmla="*/ 10989417 w 11343190"/>
              <a:gd name="connsiteY6" fmla="*/ 6065134 h 6065134"/>
              <a:gd name="connsiteX7" fmla="*/ 3072908 w 11343190"/>
              <a:gd name="connsiteY7" fmla="*/ 6065134 h 6065134"/>
              <a:gd name="connsiteX8" fmla="*/ 2950852 w 11343190"/>
              <a:gd name="connsiteY8" fmla="*/ 5839267 h 6065134"/>
              <a:gd name="connsiteX9" fmla="*/ 199101 w 11343190"/>
              <a:gd name="connsiteY9" fmla="*/ 5839267 h 6065134"/>
              <a:gd name="connsiteX10" fmla="*/ 0 w 11343190"/>
              <a:gd name="connsiteY10" fmla="*/ 5624871 h 6065134"/>
              <a:gd name="connsiteX11" fmla="*/ 0 w 11343190"/>
              <a:gd name="connsiteY11" fmla="*/ 278180 h 6065134"/>
            </a:gdLst>
            <a:ahLst/>
            <a:cxnLst/>
            <a:rect l="l" t="t" r="r" b="b"/>
            <a:pathLst>
              <a:path w="11343190" h="6065134">
                <a:moveTo>
                  <a:pt x="332256" y="0"/>
                </a:moveTo>
                <a:lnTo>
                  <a:pt x="5422468" y="0"/>
                </a:lnTo>
                <a:lnTo>
                  <a:pt x="5570603" y="274127"/>
                </a:lnTo>
                <a:lnTo>
                  <a:pt x="11106264" y="274127"/>
                </a:lnTo>
                <a:lnTo>
                  <a:pt x="11343190" y="447378"/>
                </a:lnTo>
                <a:lnTo>
                  <a:pt x="11343190" y="5768939"/>
                </a:lnTo>
                <a:lnTo>
                  <a:pt x="10989417" y="6065134"/>
                </a:lnTo>
                <a:lnTo>
                  <a:pt x="3072908" y="6065134"/>
                </a:lnTo>
                <a:lnTo>
                  <a:pt x="2950852" y="5839267"/>
                </a:lnTo>
                <a:lnTo>
                  <a:pt x="199101" y="5839267"/>
                </a:lnTo>
                <a:lnTo>
                  <a:pt x="0" y="5624871"/>
                </a:lnTo>
                <a:lnTo>
                  <a:pt x="0" y="27818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5000"/>
                </a:schemeClr>
              </a:gs>
              <a:gs pos="27000">
                <a:schemeClr val="accent2">
                  <a:lumMod val="100000"/>
                  <a:alpha val="30000"/>
                </a:schemeClr>
              </a:gs>
              <a:gs pos="75000">
                <a:schemeClr val="accent2">
                  <a:lumMod val="100000"/>
                  <a:alpha val="3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0"/>
          </a:gradFill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943600" y="396432"/>
            <a:ext cx="5600700" cy="172527"/>
          </a:xfrm>
          <a:prstGeom prst="parallelogram">
            <a:avLst>
              <a:gd name="adj" fmla="val 5861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43600" y="5924742"/>
            <a:ext cx="5836921" cy="544444"/>
          </a:xfrm>
          <a:custGeom>
            <a:avLst/>
            <a:gdLst>
              <a:gd name="connsiteX0" fmla="*/ 1 w 5836921"/>
              <a:gd name="connsiteY0" fmla="*/ 544444 h 544444"/>
              <a:gd name="connsiteX1" fmla="*/ 0 w 5836921"/>
              <a:gd name="connsiteY1" fmla="*/ 296751 h 544444"/>
              <a:gd name="connsiteX2" fmla="*/ 352277 w 5836921"/>
              <a:gd name="connsiteY2" fmla="*/ 1155 h 544444"/>
              <a:gd name="connsiteX3" fmla="*/ 357491 w 5836921"/>
              <a:gd name="connsiteY3" fmla="*/ 1155 h 544444"/>
              <a:gd name="connsiteX4" fmla="*/ 358308 w 5836921"/>
              <a:gd name="connsiteY4" fmla="*/ 0 h 544444"/>
              <a:gd name="connsiteX5" fmla="*/ 5836921 w 5836921"/>
              <a:gd name="connsiteY5" fmla="*/ 0 h 544444"/>
              <a:gd name="connsiteX6" fmla="*/ 5714834 w 5836921"/>
              <a:gd name="connsiteY6" fmla="*/ 172527 h 544444"/>
              <a:gd name="connsiteX7" fmla="*/ 443235 w 5836921"/>
              <a:gd name="connsiteY7" fmla="*/ 172527 h 544444"/>
            </a:gdLst>
            <a:ahLst/>
            <a:cxnLst/>
            <a:rect l="l" t="t" r="r" b="b"/>
            <a:pathLst>
              <a:path w="5836921" h="544444">
                <a:moveTo>
                  <a:pt x="1" y="544444"/>
                </a:moveTo>
                <a:lnTo>
                  <a:pt x="0" y="296751"/>
                </a:lnTo>
                <a:lnTo>
                  <a:pt x="352277" y="1155"/>
                </a:lnTo>
                <a:lnTo>
                  <a:pt x="357491" y="1155"/>
                </a:lnTo>
                <a:lnTo>
                  <a:pt x="358308" y="0"/>
                </a:lnTo>
                <a:lnTo>
                  <a:pt x="5836921" y="0"/>
                </a:lnTo>
                <a:lnTo>
                  <a:pt x="5714834" y="172527"/>
                </a:lnTo>
                <a:lnTo>
                  <a:pt x="443235" y="17252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163300" y="670560"/>
            <a:ext cx="601980" cy="464820"/>
          </a:xfrm>
          <a:custGeom>
            <a:avLst/>
            <a:gdLst>
              <a:gd name="connsiteX0" fmla="*/ 0 w 601980"/>
              <a:gd name="connsiteY0" fmla="*/ 0 h 464820"/>
              <a:gd name="connsiteX1" fmla="*/ 350520 w 601980"/>
              <a:gd name="connsiteY1" fmla="*/ 0 h 464820"/>
              <a:gd name="connsiteX2" fmla="*/ 601980 w 601980"/>
              <a:gd name="connsiteY2" fmla="*/ 190500 h 464820"/>
              <a:gd name="connsiteX3" fmla="*/ 601980 w 601980"/>
              <a:gd name="connsiteY3" fmla="*/ 464820 h 464820"/>
            </a:gdLst>
            <a:ahLst/>
            <a:cxnLst/>
            <a:rect l="l" t="t" r="r" b="b"/>
            <a:pathLst>
              <a:path w="601980" h="464820">
                <a:moveTo>
                  <a:pt x="0" y="0"/>
                </a:moveTo>
                <a:lnTo>
                  <a:pt x="350520" y="0"/>
                </a:lnTo>
                <a:lnTo>
                  <a:pt x="601980" y="190500"/>
                </a:lnTo>
                <a:lnTo>
                  <a:pt x="601980" y="464820"/>
                </a:lnTo>
              </a:path>
            </a:pathLst>
          </a:custGeom>
          <a:noFill/>
          <a:ln w="508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9200000">
            <a:off x="320624" y="436397"/>
            <a:ext cx="427581" cy="57780"/>
          </a:xfrm>
          <a:prstGeom prst="trapezoid">
            <a:avLst>
              <a:gd name="adj" fmla="val 8034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28913" y="6284595"/>
            <a:ext cx="2810169" cy="185765"/>
          </a:xfrm>
          <a:custGeom>
            <a:avLst/>
            <a:gdLst>
              <a:gd name="connsiteX0" fmla="*/ 194432 w 2810169"/>
              <a:gd name="connsiteY0" fmla="*/ 0 h 185765"/>
              <a:gd name="connsiteX1" fmla="*/ 109391 w 2810169"/>
              <a:gd name="connsiteY1" fmla="*/ 0 h 185765"/>
              <a:gd name="connsiteX2" fmla="*/ 0 w 2810169"/>
              <a:gd name="connsiteY2" fmla="*/ 185765 h 185765"/>
              <a:gd name="connsiteX3" fmla="*/ 85041 w 2810169"/>
              <a:gd name="connsiteY3" fmla="*/ 185765 h 185765"/>
              <a:gd name="connsiteX4" fmla="*/ 339746 w 2810169"/>
              <a:gd name="connsiteY4" fmla="*/ 0 h 185765"/>
              <a:gd name="connsiteX5" fmla="*/ 254705 w 2810169"/>
              <a:gd name="connsiteY5" fmla="*/ 0 h 185765"/>
              <a:gd name="connsiteX6" fmla="*/ 145314 w 2810169"/>
              <a:gd name="connsiteY6" fmla="*/ 185765 h 185765"/>
              <a:gd name="connsiteX7" fmla="*/ 230355 w 2810169"/>
              <a:gd name="connsiteY7" fmla="*/ 185765 h 185765"/>
              <a:gd name="connsiteX8" fmla="*/ 485065 w 2810169"/>
              <a:gd name="connsiteY8" fmla="*/ 0 h 185765"/>
              <a:gd name="connsiteX9" fmla="*/ 400024 w 2810169"/>
              <a:gd name="connsiteY9" fmla="*/ 0 h 185765"/>
              <a:gd name="connsiteX10" fmla="*/ 290633 w 2810169"/>
              <a:gd name="connsiteY10" fmla="*/ 185765 h 185765"/>
              <a:gd name="connsiteX11" fmla="*/ 375674 w 2810169"/>
              <a:gd name="connsiteY11" fmla="*/ 185765 h 185765"/>
              <a:gd name="connsiteX12" fmla="*/ 630384 w 2810169"/>
              <a:gd name="connsiteY12" fmla="*/ 0 h 185765"/>
              <a:gd name="connsiteX13" fmla="*/ 545343 w 2810169"/>
              <a:gd name="connsiteY13" fmla="*/ 0 h 185765"/>
              <a:gd name="connsiteX14" fmla="*/ 435952 w 2810169"/>
              <a:gd name="connsiteY14" fmla="*/ 185765 h 185765"/>
              <a:gd name="connsiteX15" fmla="*/ 520993 w 2810169"/>
              <a:gd name="connsiteY15" fmla="*/ 185765 h 185765"/>
              <a:gd name="connsiteX16" fmla="*/ 775703 w 2810169"/>
              <a:gd name="connsiteY16" fmla="*/ 0 h 185765"/>
              <a:gd name="connsiteX17" fmla="*/ 690662 w 2810169"/>
              <a:gd name="connsiteY17" fmla="*/ 0 h 185765"/>
              <a:gd name="connsiteX18" fmla="*/ 581271 w 2810169"/>
              <a:gd name="connsiteY18" fmla="*/ 185765 h 185765"/>
              <a:gd name="connsiteX19" fmla="*/ 666312 w 2810169"/>
              <a:gd name="connsiteY19" fmla="*/ 185765 h 185765"/>
              <a:gd name="connsiteX20" fmla="*/ 921022 w 2810169"/>
              <a:gd name="connsiteY20" fmla="*/ 0 h 185765"/>
              <a:gd name="connsiteX21" fmla="*/ 835981 w 2810169"/>
              <a:gd name="connsiteY21" fmla="*/ 0 h 185765"/>
              <a:gd name="connsiteX22" fmla="*/ 726590 w 2810169"/>
              <a:gd name="connsiteY22" fmla="*/ 185765 h 185765"/>
              <a:gd name="connsiteX23" fmla="*/ 811631 w 2810169"/>
              <a:gd name="connsiteY23" fmla="*/ 185765 h 185765"/>
              <a:gd name="connsiteX24" fmla="*/ 1066341 w 2810169"/>
              <a:gd name="connsiteY24" fmla="*/ 0 h 185765"/>
              <a:gd name="connsiteX25" fmla="*/ 981300 w 2810169"/>
              <a:gd name="connsiteY25" fmla="*/ 0 h 185765"/>
              <a:gd name="connsiteX26" fmla="*/ 871909 w 2810169"/>
              <a:gd name="connsiteY26" fmla="*/ 185765 h 185765"/>
              <a:gd name="connsiteX27" fmla="*/ 956950 w 2810169"/>
              <a:gd name="connsiteY27" fmla="*/ 185765 h 185765"/>
              <a:gd name="connsiteX28" fmla="*/ 1211660 w 2810169"/>
              <a:gd name="connsiteY28" fmla="*/ 0 h 185765"/>
              <a:gd name="connsiteX29" fmla="*/ 1126619 w 2810169"/>
              <a:gd name="connsiteY29" fmla="*/ 0 h 185765"/>
              <a:gd name="connsiteX30" fmla="*/ 1017228 w 2810169"/>
              <a:gd name="connsiteY30" fmla="*/ 185765 h 185765"/>
              <a:gd name="connsiteX31" fmla="*/ 1102269 w 2810169"/>
              <a:gd name="connsiteY31" fmla="*/ 185765 h 185765"/>
              <a:gd name="connsiteX32" fmla="*/ 1356979 w 2810169"/>
              <a:gd name="connsiteY32" fmla="*/ 0 h 185765"/>
              <a:gd name="connsiteX33" fmla="*/ 1271938 w 2810169"/>
              <a:gd name="connsiteY33" fmla="*/ 0 h 185765"/>
              <a:gd name="connsiteX34" fmla="*/ 1162547 w 2810169"/>
              <a:gd name="connsiteY34" fmla="*/ 185765 h 185765"/>
              <a:gd name="connsiteX35" fmla="*/ 1247588 w 2810169"/>
              <a:gd name="connsiteY35" fmla="*/ 185765 h 185765"/>
              <a:gd name="connsiteX36" fmla="*/ 1502298 w 2810169"/>
              <a:gd name="connsiteY36" fmla="*/ 0 h 185765"/>
              <a:gd name="connsiteX37" fmla="*/ 1417257 w 2810169"/>
              <a:gd name="connsiteY37" fmla="*/ 0 h 185765"/>
              <a:gd name="connsiteX38" fmla="*/ 1307866 w 2810169"/>
              <a:gd name="connsiteY38" fmla="*/ 185765 h 185765"/>
              <a:gd name="connsiteX39" fmla="*/ 1392907 w 2810169"/>
              <a:gd name="connsiteY39" fmla="*/ 185765 h 185765"/>
              <a:gd name="connsiteX40" fmla="*/ 1647617 w 2810169"/>
              <a:gd name="connsiteY40" fmla="*/ 0 h 185765"/>
              <a:gd name="connsiteX41" fmla="*/ 1562576 w 2810169"/>
              <a:gd name="connsiteY41" fmla="*/ 0 h 185765"/>
              <a:gd name="connsiteX42" fmla="*/ 1453185 w 2810169"/>
              <a:gd name="connsiteY42" fmla="*/ 185765 h 185765"/>
              <a:gd name="connsiteX43" fmla="*/ 1538226 w 2810169"/>
              <a:gd name="connsiteY43" fmla="*/ 185765 h 185765"/>
              <a:gd name="connsiteX44" fmla="*/ 1792936 w 2810169"/>
              <a:gd name="connsiteY44" fmla="*/ 0 h 185765"/>
              <a:gd name="connsiteX45" fmla="*/ 1707895 w 2810169"/>
              <a:gd name="connsiteY45" fmla="*/ 0 h 185765"/>
              <a:gd name="connsiteX46" fmla="*/ 1598504 w 2810169"/>
              <a:gd name="connsiteY46" fmla="*/ 185765 h 185765"/>
              <a:gd name="connsiteX47" fmla="*/ 1683545 w 2810169"/>
              <a:gd name="connsiteY47" fmla="*/ 185765 h 185765"/>
              <a:gd name="connsiteX48" fmla="*/ 1938255 w 2810169"/>
              <a:gd name="connsiteY48" fmla="*/ 0 h 185765"/>
              <a:gd name="connsiteX49" fmla="*/ 1853214 w 2810169"/>
              <a:gd name="connsiteY49" fmla="*/ 0 h 185765"/>
              <a:gd name="connsiteX50" fmla="*/ 1743823 w 2810169"/>
              <a:gd name="connsiteY50" fmla="*/ 185765 h 185765"/>
              <a:gd name="connsiteX51" fmla="*/ 1828864 w 2810169"/>
              <a:gd name="connsiteY51" fmla="*/ 185765 h 185765"/>
              <a:gd name="connsiteX52" fmla="*/ 2083574 w 2810169"/>
              <a:gd name="connsiteY52" fmla="*/ 0 h 185765"/>
              <a:gd name="connsiteX53" fmla="*/ 1998533 w 2810169"/>
              <a:gd name="connsiteY53" fmla="*/ 0 h 185765"/>
              <a:gd name="connsiteX54" fmla="*/ 1889142 w 2810169"/>
              <a:gd name="connsiteY54" fmla="*/ 185765 h 185765"/>
              <a:gd name="connsiteX55" fmla="*/ 1974183 w 2810169"/>
              <a:gd name="connsiteY55" fmla="*/ 185765 h 185765"/>
              <a:gd name="connsiteX56" fmla="*/ 2228893 w 2810169"/>
              <a:gd name="connsiteY56" fmla="*/ 0 h 185765"/>
              <a:gd name="connsiteX57" fmla="*/ 2143852 w 2810169"/>
              <a:gd name="connsiteY57" fmla="*/ 0 h 185765"/>
              <a:gd name="connsiteX58" fmla="*/ 2034461 w 2810169"/>
              <a:gd name="connsiteY58" fmla="*/ 185765 h 185765"/>
              <a:gd name="connsiteX59" fmla="*/ 2119502 w 2810169"/>
              <a:gd name="connsiteY59" fmla="*/ 185765 h 185765"/>
              <a:gd name="connsiteX60" fmla="*/ 2374212 w 2810169"/>
              <a:gd name="connsiteY60" fmla="*/ 0 h 185765"/>
              <a:gd name="connsiteX61" fmla="*/ 2289171 w 2810169"/>
              <a:gd name="connsiteY61" fmla="*/ 0 h 185765"/>
              <a:gd name="connsiteX62" fmla="*/ 2179780 w 2810169"/>
              <a:gd name="connsiteY62" fmla="*/ 185765 h 185765"/>
              <a:gd name="connsiteX63" fmla="*/ 2264821 w 2810169"/>
              <a:gd name="connsiteY63" fmla="*/ 185765 h 185765"/>
              <a:gd name="connsiteX64" fmla="*/ 2519531 w 2810169"/>
              <a:gd name="connsiteY64" fmla="*/ 0 h 185765"/>
              <a:gd name="connsiteX65" fmla="*/ 2434490 w 2810169"/>
              <a:gd name="connsiteY65" fmla="*/ 0 h 185765"/>
              <a:gd name="connsiteX66" fmla="*/ 2325099 w 2810169"/>
              <a:gd name="connsiteY66" fmla="*/ 185765 h 185765"/>
              <a:gd name="connsiteX67" fmla="*/ 2410140 w 2810169"/>
              <a:gd name="connsiteY67" fmla="*/ 185765 h 185765"/>
              <a:gd name="connsiteX68" fmla="*/ 2664850 w 2810169"/>
              <a:gd name="connsiteY68" fmla="*/ 0 h 185765"/>
              <a:gd name="connsiteX69" fmla="*/ 2579809 w 2810169"/>
              <a:gd name="connsiteY69" fmla="*/ 0 h 185765"/>
              <a:gd name="connsiteX70" fmla="*/ 2470418 w 2810169"/>
              <a:gd name="connsiteY70" fmla="*/ 185765 h 185765"/>
              <a:gd name="connsiteX71" fmla="*/ 2555459 w 2810169"/>
              <a:gd name="connsiteY71" fmla="*/ 185765 h 185765"/>
              <a:gd name="connsiteX72" fmla="*/ 2810169 w 2810169"/>
              <a:gd name="connsiteY72" fmla="*/ 0 h 185765"/>
              <a:gd name="connsiteX73" fmla="*/ 2725128 w 2810169"/>
              <a:gd name="connsiteY73" fmla="*/ 0 h 185765"/>
              <a:gd name="connsiteX74" fmla="*/ 2615737 w 2810169"/>
              <a:gd name="connsiteY74" fmla="*/ 185765 h 185765"/>
              <a:gd name="connsiteX75" fmla="*/ 2700778 w 2810169"/>
              <a:gd name="connsiteY75" fmla="*/ 185765 h 185765"/>
            </a:gdLst>
            <a:ahLst/>
            <a:cxnLst/>
            <a:rect l="l" t="t" r="r" b="b"/>
            <a:pathLst>
              <a:path w="2810169" h="185765">
                <a:moveTo>
                  <a:pt x="194432" y="0"/>
                </a:moveTo>
                <a:lnTo>
                  <a:pt x="109391" y="0"/>
                </a:lnTo>
                <a:lnTo>
                  <a:pt x="0" y="185765"/>
                </a:lnTo>
                <a:lnTo>
                  <a:pt x="85041" y="185765"/>
                </a:lnTo>
                <a:close/>
                <a:moveTo>
                  <a:pt x="339746" y="0"/>
                </a:moveTo>
                <a:lnTo>
                  <a:pt x="254705" y="0"/>
                </a:lnTo>
                <a:lnTo>
                  <a:pt x="145314" y="185765"/>
                </a:lnTo>
                <a:lnTo>
                  <a:pt x="230355" y="185765"/>
                </a:lnTo>
                <a:close/>
                <a:moveTo>
                  <a:pt x="485065" y="0"/>
                </a:moveTo>
                <a:lnTo>
                  <a:pt x="400024" y="0"/>
                </a:lnTo>
                <a:lnTo>
                  <a:pt x="290633" y="185765"/>
                </a:lnTo>
                <a:lnTo>
                  <a:pt x="375674" y="185765"/>
                </a:lnTo>
                <a:close/>
                <a:moveTo>
                  <a:pt x="630384" y="0"/>
                </a:moveTo>
                <a:lnTo>
                  <a:pt x="545343" y="0"/>
                </a:lnTo>
                <a:lnTo>
                  <a:pt x="435952" y="185765"/>
                </a:lnTo>
                <a:lnTo>
                  <a:pt x="520993" y="185765"/>
                </a:lnTo>
                <a:close/>
                <a:moveTo>
                  <a:pt x="775703" y="0"/>
                </a:moveTo>
                <a:lnTo>
                  <a:pt x="690662" y="0"/>
                </a:lnTo>
                <a:lnTo>
                  <a:pt x="581271" y="185765"/>
                </a:lnTo>
                <a:lnTo>
                  <a:pt x="666312" y="185765"/>
                </a:lnTo>
                <a:close/>
                <a:moveTo>
                  <a:pt x="921022" y="0"/>
                </a:moveTo>
                <a:lnTo>
                  <a:pt x="835981" y="0"/>
                </a:lnTo>
                <a:lnTo>
                  <a:pt x="726590" y="185765"/>
                </a:lnTo>
                <a:lnTo>
                  <a:pt x="811631" y="185765"/>
                </a:lnTo>
                <a:close/>
                <a:moveTo>
                  <a:pt x="1066341" y="0"/>
                </a:moveTo>
                <a:lnTo>
                  <a:pt x="981300" y="0"/>
                </a:lnTo>
                <a:lnTo>
                  <a:pt x="871909" y="185765"/>
                </a:lnTo>
                <a:lnTo>
                  <a:pt x="956950" y="185765"/>
                </a:lnTo>
                <a:close/>
                <a:moveTo>
                  <a:pt x="1211660" y="0"/>
                </a:moveTo>
                <a:lnTo>
                  <a:pt x="1126619" y="0"/>
                </a:lnTo>
                <a:lnTo>
                  <a:pt x="1017228" y="185765"/>
                </a:lnTo>
                <a:lnTo>
                  <a:pt x="1102269" y="185765"/>
                </a:lnTo>
                <a:close/>
                <a:moveTo>
                  <a:pt x="1356979" y="0"/>
                </a:moveTo>
                <a:lnTo>
                  <a:pt x="1271938" y="0"/>
                </a:lnTo>
                <a:lnTo>
                  <a:pt x="1162547" y="185765"/>
                </a:lnTo>
                <a:lnTo>
                  <a:pt x="1247588" y="185765"/>
                </a:lnTo>
                <a:close/>
                <a:moveTo>
                  <a:pt x="1502298" y="0"/>
                </a:moveTo>
                <a:lnTo>
                  <a:pt x="1417257" y="0"/>
                </a:lnTo>
                <a:lnTo>
                  <a:pt x="1307866" y="185765"/>
                </a:lnTo>
                <a:lnTo>
                  <a:pt x="1392907" y="185765"/>
                </a:lnTo>
                <a:close/>
                <a:moveTo>
                  <a:pt x="1647617" y="0"/>
                </a:moveTo>
                <a:lnTo>
                  <a:pt x="1562576" y="0"/>
                </a:lnTo>
                <a:lnTo>
                  <a:pt x="1453185" y="185765"/>
                </a:lnTo>
                <a:lnTo>
                  <a:pt x="1538226" y="185765"/>
                </a:lnTo>
                <a:close/>
                <a:moveTo>
                  <a:pt x="1792936" y="0"/>
                </a:moveTo>
                <a:lnTo>
                  <a:pt x="1707895" y="0"/>
                </a:lnTo>
                <a:lnTo>
                  <a:pt x="1598504" y="185765"/>
                </a:lnTo>
                <a:lnTo>
                  <a:pt x="1683545" y="185765"/>
                </a:lnTo>
                <a:close/>
                <a:moveTo>
                  <a:pt x="1938255" y="0"/>
                </a:moveTo>
                <a:lnTo>
                  <a:pt x="1853214" y="0"/>
                </a:lnTo>
                <a:lnTo>
                  <a:pt x="1743823" y="185765"/>
                </a:lnTo>
                <a:lnTo>
                  <a:pt x="1828864" y="185765"/>
                </a:lnTo>
                <a:close/>
                <a:moveTo>
                  <a:pt x="2083574" y="0"/>
                </a:moveTo>
                <a:lnTo>
                  <a:pt x="1998533" y="0"/>
                </a:lnTo>
                <a:lnTo>
                  <a:pt x="1889142" y="185765"/>
                </a:lnTo>
                <a:lnTo>
                  <a:pt x="1974183" y="185765"/>
                </a:lnTo>
                <a:close/>
                <a:moveTo>
                  <a:pt x="2228893" y="0"/>
                </a:moveTo>
                <a:lnTo>
                  <a:pt x="2143852" y="0"/>
                </a:lnTo>
                <a:lnTo>
                  <a:pt x="2034461" y="185765"/>
                </a:lnTo>
                <a:lnTo>
                  <a:pt x="2119502" y="185765"/>
                </a:lnTo>
                <a:close/>
                <a:moveTo>
                  <a:pt x="2374212" y="0"/>
                </a:moveTo>
                <a:lnTo>
                  <a:pt x="2289171" y="0"/>
                </a:lnTo>
                <a:lnTo>
                  <a:pt x="2179780" y="185765"/>
                </a:lnTo>
                <a:lnTo>
                  <a:pt x="2264821" y="185765"/>
                </a:lnTo>
                <a:close/>
                <a:moveTo>
                  <a:pt x="2519531" y="0"/>
                </a:moveTo>
                <a:lnTo>
                  <a:pt x="2434490" y="0"/>
                </a:lnTo>
                <a:lnTo>
                  <a:pt x="2325099" y="185765"/>
                </a:lnTo>
                <a:lnTo>
                  <a:pt x="2410140" y="185765"/>
                </a:lnTo>
                <a:close/>
                <a:moveTo>
                  <a:pt x="2664850" y="0"/>
                </a:moveTo>
                <a:lnTo>
                  <a:pt x="2579809" y="0"/>
                </a:lnTo>
                <a:lnTo>
                  <a:pt x="2470418" y="185765"/>
                </a:lnTo>
                <a:lnTo>
                  <a:pt x="2555459" y="185765"/>
                </a:lnTo>
                <a:close/>
                <a:moveTo>
                  <a:pt x="2810169" y="0"/>
                </a:moveTo>
                <a:lnTo>
                  <a:pt x="2725128" y="0"/>
                </a:lnTo>
                <a:lnTo>
                  <a:pt x="2615737" y="185765"/>
                </a:lnTo>
                <a:lnTo>
                  <a:pt x="2700778" y="185765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2910" y="5699760"/>
            <a:ext cx="853440" cy="533400"/>
          </a:xfrm>
          <a:custGeom>
            <a:avLst/>
            <a:gdLst>
              <a:gd name="connsiteX0" fmla="*/ 0 w 853440"/>
              <a:gd name="connsiteY0" fmla="*/ 0 h 518160"/>
              <a:gd name="connsiteX1" fmla="*/ 0 w 853440"/>
              <a:gd name="connsiteY1" fmla="*/ 316230 h 518160"/>
              <a:gd name="connsiteX2" fmla="*/ 201930 w 853440"/>
              <a:gd name="connsiteY2" fmla="*/ 518160 h 518160"/>
              <a:gd name="connsiteX3" fmla="*/ 853440 w 853440"/>
              <a:gd name="connsiteY3" fmla="*/ 518160 h 518160"/>
            </a:gdLst>
            <a:ahLst/>
            <a:cxnLst/>
            <a:rect l="l" t="t" r="r" b="b"/>
            <a:pathLst>
              <a:path w="853440" h="518160">
                <a:moveTo>
                  <a:pt x="0" y="0"/>
                </a:moveTo>
                <a:lnTo>
                  <a:pt x="0" y="316230"/>
                </a:lnTo>
                <a:lnTo>
                  <a:pt x="201930" y="518160"/>
                </a:lnTo>
                <a:lnTo>
                  <a:pt x="853440" y="518160"/>
                </a:lnTo>
              </a:path>
            </a:pathLst>
          </a:custGeom>
          <a:noFill/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504762" y="6294119"/>
            <a:ext cx="2511228" cy="129555"/>
          </a:xfrm>
          <a:prstGeom prst="parallelogram">
            <a:avLst>
              <a:gd name="adj" fmla="val 69923"/>
            </a:avLst>
          </a:prstGeom>
          <a:gradFill>
            <a:gsLst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54091" y="1234440"/>
            <a:ext cx="4207439" cy="4805256"/>
          </a:xfrm>
          <a:prstGeom prst="snip2DiagRect">
            <a:avLst>
              <a:gd name="adj1" fmla="val 0"/>
              <a:gd name="adj2" fmla="val 5042"/>
            </a:avLst>
          </a:prstGeom>
          <a:gradFill>
            <a:gsLst>
              <a:gs pos="0">
                <a:schemeClr val="accent2"/>
              </a:gs>
              <a:gs pos="15000">
                <a:schemeClr val="accent1">
                  <a:alpha val="20000"/>
                </a:schemeClr>
              </a:gs>
              <a:gs pos="85000">
                <a:schemeClr val="accent1">
                  <a:alpha val="20000"/>
                </a:schemeClr>
              </a:gs>
              <a:gs pos="100000">
                <a:schemeClr val="accent2"/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42766" y="3024678"/>
            <a:ext cx="5995143" cy="19326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100">
                <a:ln w="254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回测流程与结果</a:t>
            </a:r>
            <a:endParaRPr kumimoji="1" lang="zh-CN" alt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">
            <a:alphaModFix amt="100000"/>
          </a:blip>
          <a:srcRect l="28234" t="8712" r="26827" b="14800"/>
          <a:stretch>
            <a:fillRect/>
          </a:stretch>
        </p:blipFill>
        <p:spPr>
          <a:xfrm>
            <a:off x="1057644" y="1565495"/>
            <a:ext cx="3615315" cy="4102284"/>
          </a:xfrm>
          <a:custGeom>
            <a:avLst/>
            <a:gdLst>
              <a:gd name="connsiteX0" fmla="*/ 0 w 3615315"/>
              <a:gd name="connsiteY0" fmla="*/ 0 h 4102284"/>
              <a:gd name="connsiteX1" fmla="*/ 3615315 w 3615315"/>
              <a:gd name="connsiteY1" fmla="*/ 0 h 4102284"/>
              <a:gd name="connsiteX2" fmla="*/ 3615315 w 3615315"/>
              <a:gd name="connsiteY2" fmla="*/ 4102284 h 4102284"/>
              <a:gd name="connsiteX3" fmla="*/ 0 w 3615315"/>
              <a:gd name="connsiteY3" fmla="*/ 4102284 h 4102284"/>
            </a:gdLst>
            <a:ahLst/>
            <a:cxnLst/>
            <a:rect l="l" t="t" r="r" b="b"/>
            <a:pathLst>
              <a:path w="3615315" h="4102284">
                <a:moveTo>
                  <a:pt x="0" y="0"/>
                </a:moveTo>
                <a:lnTo>
                  <a:pt x="3615315" y="0"/>
                </a:lnTo>
                <a:lnTo>
                  <a:pt x="3615315" y="4102284"/>
                </a:lnTo>
                <a:lnTo>
                  <a:pt x="0" y="410228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5429167" y="1925997"/>
            <a:ext cx="2703548" cy="92227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7000">
                <a:ln w="12700">
                  <a:noFill/>
                </a:ln>
                <a:gradFill>
                  <a:gsLst>
                    <a:gs pos="0">
                      <a:srgbClr val="D5DEFA">
                        <a:alpha val="100000"/>
                      </a:srgbClr>
                    </a:gs>
                    <a:gs pos="100000">
                      <a:srgbClr val="2B59E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05049" y="-688"/>
            <a:ext cx="1601327" cy="28562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7000">
                <a:ln w="12700">
                  <a:noFill/>
                </a:ln>
                <a:gradFill>
                  <a:gsLst>
                    <a:gs pos="0">
                      <a:srgbClr val="D5DEFA">
                        <a:alpha val="100000"/>
                      </a:srgbClr>
                    </a:gs>
                    <a:gs pos="100000">
                      <a:srgbClr val="2B59E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779750" y="776224"/>
            <a:ext cx="4535962" cy="142159"/>
          </a:xfrm>
          <a:prstGeom prst="parallelogram">
            <a:avLst>
              <a:gd name="adj" fmla="val 5116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688310" y="711199"/>
            <a:ext cx="4241322" cy="142160"/>
          </a:xfrm>
          <a:prstGeom prst="parallelogram">
            <a:avLst>
              <a:gd name="adj" fmla="val 51163"/>
            </a:avLst>
          </a:prstGeom>
          <a:gradFill>
            <a:gsLst>
              <a:gs pos="2000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391314" y="5052710"/>
            <a:ext cx="4292280" cy="312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32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 Design  - - - - - - - - - - - - - - - - - - 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2143130" y="4256704"/>
            <a:ext cx="230400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cxnSp>
        <p:nvCxnSpPr>
          <p:cNvPr id="4" name="标题 1"/>
          <p:cNvCxnSpPr/>
          <p:nvPr/>
        </p:nvCxnSpPr>
        <p:spPr>
          <a:xfrm>
            <a:off x="7786170" y="4255579"/>
            <a:ext cx="219600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2">
                    <a:lumMod val="60000"/>
                    <a:lumOff val="40000"/>
                    <a:alpha val="0"/>
                  </a:schemeClr>
                </a:gs>
                <a:gs pos="50000">
                  <a:schemeClr val="accent2"/>
                </a:gs>
                <a:gs pos="100000">
                  <a:schemeClr val="accent2">
                    <a:lumMod val="60000"/>
                    <a:lumOff val="4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sp>
        <p:nvSpPr>
          <p:cNvPr id="5" name="标题 1"/>
          <p:cNvSpPr txBox="1"/>
          <p:nvPr/>
        </p:nvSpPr>
        <p:spPr>
          <a:xfrm>
            <a:off x="955130" y="3676290"/>
            <a:ext cx="4680000" cy="43200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回测配置流程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55130" y="4407383"/>
            <a:ext cx="4680000" cy="169200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回测配置流程由 start_backtest() 函数触发，读取用户在 GUI 界面选择的策略类型与参数。
实例化 BacktestingEngine() 引擎对象，设置引擎参数（如 vt_symbol, interval, start, end 等）。
注入 tick 数据，将策略类与参数传入引擎，启动线程 BacktestWorker 执行回测。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544170" y="3675165"/>
            <a:ext cx="4680000" cy="43200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236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回测结果输出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44170" y="4406258"/>
            <a:ext cx="4680000" cy="169200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9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回测完成后，输出回测结果 DataFrame 和绩效指标字典。
DataFrame 包含每个时间点对应的净值、回撤、盈亏等时间序列，绩效指标字典包含累计统计指标（如 start_date, end_date, total_days 等）。
例如，通过 engine.calculate_result() 和 engine.calculate_statistics() 获取回测结果和绩效指标，用于后续分析。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967084" y="1625669"/>
            <a:ext cx="1834172" cy="1834172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>
                  <a:lumMod val="75000"/>
                  <a:alpha val="2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00204" y="1756078"/>
            <a:ext cx="1567932" cy="1567932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566868" y="2243691"/>
            <a:ext cx="634604" cy="59812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375795" y="1624544"/>
            <a:ext cx="1838670" cy="1838670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509242" y="1755280"/>
            <a:ext cx="1571776" cy="1571776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998672" y="2247421"/>
            <a:ext cx="592917" cy="59291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回测执行流程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81357" y="1628362"/>
            <a:ext cx="4760712" cy="4269518"/>
          </a:xfrm>
          <a:prstGeom prst="roundRect">
            <a:avLst>
              <a:gd name="adj" fmla="val 3915"/>
            </a:avLst>
          </a:prstGeom>
          <a:solidFill>
            <a:schemeClr val="bg1"/>
          </a:solidFill>
          <a:ln w="28575" cap="sq">
            <a:noFill/>
            <a:miter/>
          </a:ln>
          <a:effectLst>
            <a:outerShdw blurRad="279400" dist="38100" dir="2700000" sx="99000" sy="99000" algn="tl" rotWithShape="0">
              <a:schemeClr val="accent1"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60172" y="1388058"/>
            <a:ext cx="4811037" cy="985109"/>
          </a:xfrm>
          <a:custGeom>
            <a:avLst/>
            <a:gdLst>
              <a:gd name="connsiteX0" fmla="*/ 1311877 w 2623752"/>
              <a:gd name="connsiteY0" fmla="*/ 0 h 715575"/>
              <a:gd name="connsiteX1" fmla="*/ 1351859 w 2623752"/>
              <a:gd name="connsiteY1" fmla="*/ 16561 h 715575"/>
              <a:gd name="connsiteX2" fmla="*/ 1448892 w 2623752"/>
              <a:gd name="connsiteY2" fmla="*/ 113595 h 715575"/>
              <a:gd name="connsiteX3" fmla="*/ 2523420 w 2623752"/>
              <a:gd name="connsiteY3" fmla="*/ 113595 h 715575"/>
              <a:gd name="connsiteX4" fmla="*/ 2623752 w 2623752"/>
              <a:gd name="connsiteY4" fmla="*/ 213927 h 715575"/>
              <a:gd name="connsiteX5" fmla="*/ 2623752 w 2623752"/>
              <a:gd name="connsiteY5" fmla="*/ 615243 h 715575"/>
              <a:gd name="connsiteX6" fmla="*/ 2523420 w 2623752"/>
              <a:gd name="connsiteY6" fmla="*/ 715575 h 715575"/>
              <a:gd name="connsiteX7" fmla="*/ 100332 w 2623752"/>
              <a:gd name="connsiteY7" fmla="*/ 715575 h 715575"/>
              <a:gd name="connsiteX8" fmla="*/ 0 w 2623752"/>
              <a:gd name="connsiteY8" fmla="*/ 615243 h 715575"/>
              <a:gd name="connsiteX9" fmla="*/ 0 w 2623752"/>
              <a:gd name="connsiteY9" fmla="*/ 213927 h 715575"/>
              <a:gd name="connsiteX10" fmla="*/ 100332 w 2623752"/>
              <a:gd name="connsiteY10" fmla="*/ 113595 h 715575"/>
              <a:gd name="connsiteX11" fmla="*/ 1174861 w 2623752"/>
              <a:gd name="connsiteY11" fmla="*/ 113595 h 715575"/>
              <a:gd name="connsiteX12" fmla="*/ 1271895 w 2623752"/>
              <a:gd name="connsiteY12" fmla="*/ 16561 h 715575"/>
              <a:gd name="connsiteX13" fmla="*/ 1311877 w 2623752"/>
              <a:gd name="connsiteY13" fmla="*/ 0 h 715575"/>
            </a:gdLst>
            <a:ahLst/>
            <a:cxnLst/>
            <a:rect l="l" t="t" r="r" b="b"/>
            <a:pathLst>
              <a:path w="2623752" h="715575">
                <a:moveTo>
                  <a:pt x="1311877" y="0"/>
                </a:moveTo>
                <a:cubicBezTo>
                  <a:pt x="1326347" y="0"/>
                  <a:pt x="1340818" y="5520"/>
                  <a:pt x="1351859" y="16561"/>
                </a:cubicBezTo>
                <a:lnTo>
                  <a:pt x="1448892" y="113595"/>
                </a:lnTo>
                <a:lnTo>
                  <a:pt x="2523420" y="113595"/>
                </a:lnTo>
                <a:cubicBezTo>
                  <a:pt x="2578832" y="113595"/>
                  <a:pt x="2623752" y="158515"/>
                  <a:pt x="2623752" y="213927"/>
                </a:cubicBezTo>
                <a:lnTo>
                  <a:pt x="2623752" y="615243"/>
                </a:lnTo>
                <a:cubicBezTo>
                  <a:pt x="2623752" y="670655"/>
                  <a:pt x="2578832" y="715575"/>
                  <a:pt x="2523420" y="715575"/>
                </a:cubicBezTo>
                <a:lnTo>
                  <a:pt x="100332" y="715575"/>
                </a:lnTo>
                <a:cubicBezTo>
                  <a:pt x="44920" y="715575"/>
                  <a:pt x="0" y="670655"/>
                  <a:pt x="0" y="615243"/>
                </a:cubicBezTo>
                <a:lnTo>
                  <a:pt x="0" y="213927"/>
                </a:lnTo>
                <a:cubicBezTo>
                  <a:pt x="0" y="158515"/>
                  <a:pt x="44920" y="113595"/>
                  <a:pt x="100332" y="113595"/>
                </a:cubicBezTo>
                <a:lnTo>
                  <a:pt x="1174861" y="113595"/>
                </a:lnTo>
                <a:lnTo>
                  <a:pt x="1271895" y="16561"/>
                </a:lnTo>
                <a:cubicBezTo>
                  <a:pt x="1282935" y="5520"/>
                  <a:pt x="1297406" y="0"/>
                  <a:pt x="13118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62735" y="2761306"/>
            <a:ext cx="4397957" cy="27936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绩效指标字典包含 start_date, end_date, total_days, profit_days, loss_days, capital, end_balance 等关键指标。
其他指标包括 total_net_pnl, max_drawdown, max_ddpercent, sharpe_ratio, total_return, annual_return 等。
这些指标全面反映了策略的收益能力、风险控制能力和整体表现。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65878" y="1726037"/>
            <a:ext cx="4559928" cy="5874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绩效指标内容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29276" y="1628362"/>
            <a:ext cx="4760712" cy="4269518"/>
          </a:xfrm>
          <a:prstGeom prst="roundRect">
            <a:avLst>
              <a:gd name="adj" fmla="val 3915"/>
            </a:avLst>
          </a:prstGeom>
          <a:solidFill>
            <a:schemeClr val="bg1"/>
          </a:solidFill>
          <a:ln w="28575" cap="sq">
            <a:noFill/>
            <a:miter/>
          </a:ln>
          <a:effectLst>
            <a:outerShdw blurRad="279400" dist="38100" dir="2700000" sx="99000" sy="99000" algn="tl" rotWithShape="0">
              <a:schemeClr val="accent1"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408091" y="1388058"/>
            <a:ext cx="4811037" cy="985109"/>
          </a:xfrm>
          <a:custGeom>
            <a:avLst/>
            <a:gdLst>
              <a:gd name="connsiteX0" fmla="*/ 1311877 w 2623752"/>
              <a:gd name="connsiteY0" fmla="*/ 0 h 715575"/>
              <a:gd name="connsiteX1" fmla="*/ 1351859 w 2623752"/>
              <a:gd name="connsiteY1" fmla="*/ 16561 h 715575"/>
              <a:gd name="connsiteX2" fmla="*/ 1448893 w 2623752"/>
              <a:gd name="connsiteY2" fmla="*/ 113595 h 715575"/>
              <a:gd name="connsiteX3" fmla="*/ 2523420 w 2623752"/>
              <a:gd name="connsiteY3" fmla="*/ 113595 h 715575"/>
              <a:gd name="connsiteX4" fmla="*/ 2623752 w 2623752"/>
              <a:gd name="connsiteY4" fmla="*/ 213927 h 715575"/>
              <a:gd name="connsiteX5" fmla="*/ 2623752 w 2623752"/>
              <a:gd name="connsiteY5" fmla="*/ 615243 h 715575"/>
              <a:gd name="connsiteX6" fmla="*/ 2523420 w 2623752"/>
              <a:gd name="connsiteY6" fmla="*/ 715575 h 715575"/>
              <a:gd name="connsiteX7" fmla="*/ 100332 w 2623752"/>
              <a:gd name="connsiteY7" fmla="*/ 715575 h 715575"/>
              <a:gd name="connsiteX8" fmla="*/ 0 w 2623752"/>
              <a:gd name="connsiteY8" fmla="*/ 615243 h 715575"/>
              <a:gd name="connsiteX9" fmla="*/ 0 w 2623752"/>
              <a:gd name="connsiteY9" fmla="*/ 213927 h 715575"/>
              <a:gd name="connsiteX10" fmla="*/ 100332 w 2623752"/>
              <a:gd name="connsiteY10" fmla="*/ 113595 h 715575"/>
              <a:gd name="connsiteX11" fmla="*/ 1174861 w 2623752"/>
              <a:gd name="connsiteY11" fmla="*/ 113595 h 715575"/>
              <a:gd name="connsiteX12" fmla="*/ 1271895 w 2623752"/>
              <a:gd name="connsiteY12" fmla="*/ 16561 h 715575"/>
              <a:gd name="connsiteX13" fmla="*/ 1311877 w 2623752"/>
              <a:gd name="connsiteY13" fmla="*/ 0 h 715575"/>
            </a:gdLst>
            <a:ahLst/>
            <a:cxnLst/>
            <a:rect l="l" t="t" r="r" b="b"/>
            <a:pathLst>
              <a:path w="2623752" h="715575">
                <a:moveTo>
                  <a:pt x="1311877" y="0"/>
                </a:moveTo>
                <a:cubicBezTo>
                  <a:pt x="1326347" y="0"/>
                  <a:pt x="1340818" y="5520"/>
                  <a:pt x="1351859" y="16561"/>
                </a:cubicBezTo>
                <a:lnTo>
                  <a:pt x="1448893" y="113595"/>
                </a:lnTo>
                <a:lnTo>
                  <a:pt x="2523420" y="113595"/>
                </a:lnTo>
                <a:cubicBezTo>
                  <a:pt x="2578832" y="113595"/>
                  <a:pt x="2623752" y="158515"/>
                  <a:pt x="2623752" y="213927"/>
                </a:cubicBezTo>
                <a:lnTo>
                  <a:pt x="2623752" y="615243"/>
                </a:lnTo>
                <a:cubicBezTo>
                  <a:pt x="2623752" y="670655"/>
                  <a:pt x="2578832" y="715575"/>
                  <a:pt x="2523420" y="715575"/>
                </a:cubicBezTo>
                <a:lnTo>
                  <a:pt x="100332" y="715575"/>
                </a:lnTo>
                <a:cubicBezTo>
                  <a:pt x="44920" y="715575"/>
                  <a:pt x="0" y="670655"/>
                  <a:pt x="0" y="615243"/>
                </a:cubicBezTo>
                <a:lnTo>
                  <a:pt x="0" y="213927"/>
                </a:lnTo>
                <a:cubicBezTo>
                  <a:pt x="0" y="158515"/>
                  <a:pt x="44920" y="113595"/>
                  <a:pt x="100332" y="113595"/>
                </a:cubicBezTo>
                <a:lnTo>
                  <a:pt x="1174861" y="113595"/>
                </a:lnTo>
                <a:lnTo>
                  <a:pt x="1271895" y="16561"/>
                </a:lnTo>
                <a:cubicBezTo>
                  <a:pt x="1282936" y="5520"/>
                  <a:pt x="1297406" y="0"/>
                  <a:pt x="13118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10654" y="2761306"/>
            <a:ext cx="4397957" cy="27936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 GUI 界面中，通过表格展示绩效指标字典的内容，方便用户快速了解策略的回测结果。
例如，start_date 和 end_date 显示回测的时间范围，total_days 显示总交易日数，profit_days 和 loss_days 分别显示盈利日数和亏损日数。
通过这些指标，用户可以直观地评估策略的收益和风险特征。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513797" y="1726037"/>
            <a:ext cx="4559928" cy="5874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指标展示逻辑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绩效指标统计与展示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V="1">
            <a:off x="696161" y="2385863"/>
            <a:ext cx="5073352" cy="3341167"/>
          </a:xfrm>
          <a:prstGeom prst="round2SameRect">
            <a:avLst>
              <a:gd name="adj1" fmla="val 7218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V="1">
            <a:off x="793863" y="2267947"/>
            <a:ext cx="4877950" cy="3388842"/>
          </a:xfrm>
          <a:prstGeom prst="round2SameRect">
            <a:avLst>
              <a:gd name="adj1" fmla="val 7218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900000">
            <a:off x="1206030" y="187197"/>
            <a:ext cx="4053613" cy="3982680"/>
          </a:xfrm>
          <a:custGeom>
            <a:avLst/>
            <a:gdLst>
              <a:gd name="connsiteX0" fmla="*/ 782166 w 5392751"/>
              <a:gd name="connsiteY0" fmla="*/ 50511 h 5392751"/>
              <a:gd name="connsiteX1" fmla="*/ 5342240 w 5392751"/>
              <a:gd name="connsiteY1" fmla="*/ 4610585 h 5392751"/>
              <a:gd name="connsiteX2" fmla="*/ 5342240 w 5392751"/>
              <a:gd name="connsiteY2" fmla="*/ 4854475 h 5392751"/>
              <a:gd name="connsiteX3" fmla="*/ 4854475 w 5392751"/>
              <a:gd name="connsiteY3" fmla="*/ 5342240 h 5392751"/>
              <a:gd name="connsiteX4" fmla="*/ 4610585 w 5392751"/>
              <a:gd name="connsiteY4" fmla="*/ 5342240 h 5392751"/>
              <a:gd name="connsiteX5" fmla="*/ 2517714 w 5392751"/>
              <a:gd name="connsiteY5" fmla="*/ 3249369 h 5392751"/>
              <a:gd name="connsiteX6" fmla="*/ 2227604 w 5392751"/>
              <a:gd name="connsiteY6" fmla="*/ 3249369 h 5392751"/>
              <a:gd name="connsiteX7" fmla="*/ 2143383 w 5392751"/>
              <a:gd name="connsiteY7" fmla="*/ 3165148 h 5392751"/>
              <a:gd name="connsiteX8" fmla="*/ 2143383 w 5392751"/>
              <a:gd name="connsiteY8" fmla="*/ 2875038 h 5392751"/>
              <a:gd name="connsiteX9" fmla="*/ 50511 w 5392751"/>
              <a:gd name="connsiteY9" fmla="*/ 782165 h 5392751"/>
              <a:gd name="connsiteX10" fmla="*/ 50511 w 5392751"/>
              <a:gd name="connsiteY10" fmla="*/ 538276 h 5392751"/>
              <a:gd name="connsiteX11" fmla="*/ 538276 w 5392751"/>
              <a:gd name="connsiteY11" fmla="*/ 50511 h 5392751"/>
              <a:gd name="connsiteX12" fmla="*/ 782166 w 5392751"/>
              <a:gd name="connsiteY12" fmla="*/ 50511 h 5392751"/>
            </a:gdLst>
            <a:ahLst/>
            <a:cxnLst/>
            <a:rect l="l" t="t" r="r" b="b"/>
            <a:pathLst>
              <a:path w="5392751" h="5392751">
                <a:moveTo>
                  <a:pt x="782166" y="50511"/>
                </a:moveTo>
                <a:lnTo>
                  <a:pt x="5342240" y="4610585"/>
                </a:lnTo>
                <a:cubicBezTo>
                  <a:pt x="5409588" y="4677933"/>
                  <a:pt x="5409588" y="4787126"/>
                  <a:pt x="5342240" y="4854475"/>
                </a:cubicBezTo>
                <a:lnTo>
                  <a:pt x="4854475" y="5342240"/>
                </a:lnTo>
                <a:cubicBezTo>
                  <a:pt x="4787126" y="5409588"/>
                  <a:pt x="4677934" y="5409588"/>
                  <a:pt x="4610585" y="5342240"/>
                </a:cubicBezTo>
                <a:lnTo>
                  <a:pt x="2517714" y="3249369"/>
                </a:lnTo>
                <a:lnTo>
                  <a:pt x="2227604" y="3249369"/>
                </a:lnTo>
                <a:cubicBezTo>
                  <a:pt x="2181090" y="3249369"/>
                  <a:pt x="2143383" y="3211662"/>
                  <a:pt x="2143383" y="3165148"/>
                </a:cubicBezTo>
                <a:lnTo>
                  <a:pt x="2143383" y="2875038"/>
                </a:lnTo>
                <a:lnTo>
                  <a:pt x="50511" y="782165"/>
                </a:lnTo>
                <a:cubicBezTo>
                  <a:pt x="-16837" y="714817"/>
                  <a:pt x="-16838" y="605624"/>
                  <a:pt x="50511" y="538276"/>
                </a:cubicBezTo>
                <a:lnTo>
                  <a:pt x="538276" y="50511"/>
                </a:lnTo>
                <a:cubicBezTo>
                  <a:pt x="605624" y="-16838"/>
                  <a:pt x="714817" y="-16838"/>
                  <a:pt x="782166" y="5051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497668" y="1892377"/>
            <a:ext cx="3470336" cy="53791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67105" y="3070860"/>
            <a:ext cx="4531995" cy="23736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图表输出包括净值曲线（Balance）、最大回撤图（Drawdown）、日度盈亏图（Daily PnL）和盈亏分布图（PnL Distribution）。
净值曲线使用 Plotly 绘制时间序列折线图，x 轴为日期，y 轴为净值，直观展示策略的资金增长情况。
最大回撤图通过填充图突出回撤区域，提示风险控制能力与回撤恢复周期。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66966" y="2448508"/>
            <a:ext cx="4531731" cy="83916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图表类型与功能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V="1">
            <a:off x="6428837" y="2385863"/>
            <a:ext cx="5073352" cy="3341167"/>
          </a:xfrm>
          <a:prstGeom prst="round2SameRect">
            <a:avLst>
              <a:gd name="adj1" fmla="val 7218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V="1">
            <a:off x="6526539" y="2267947"/>
            <a:ext cx="4877950" cy="3388842"/>
          </a:xfrm>
          <a:prstGeom prst="round2SameRect">
            <a:avLst>
              <a:gd name="adj1" fmla="val 7218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8900000">
            <a:off x="6938707" y="187197"/>
            <a:ext cx="4053613" cy="3982680"/>
          </a:xfrm>
          <a:custGeom>
            <a:avLst/>
            <a:gdLst>
              <a:gd name="connsiteX0" fmla="*/ 782166 w 5392751"/>
              <a:gd name="connsiteY0" fmla="*/ 50511 h 5392751"/>
              <a:gd name="connsiteX1" fmla="*/ 5342240 w 5392751"/>
              <a:gd name="connsiteY1" fmla="*/ 4610585 h 5392751"/>
              <a:gd name="connsiteX2" fmla="*/ 5342240 w 5392751"/>
              <a:gd name="connsiteY2" fmla="*/ 4854475 h 5392751"/>
              <a:gd name="connsiteX3" fmla="*/ 4854475 w 5392751"/>
              <a:gd name="connsiteY3" fmla="*/ 5342240 h 5392751"/>
              <a:gd name="connsiteX4" fmla="*/ 4610585 w 5392751"/>
              <a:gd name="connsiteY4" fmla="*/ 5342240 h 5392751"/>
              <a:gd name="connsiteX5" fmla="*/ 2517714 w 5392751"/>
              <a:gd name="connsiteY5" fmla="*/ 3249369 h 5392751"/>
              <a:gd name="connsiteX6" fmla="*/ 2227604 w 5392751"/>
              <a:gd name="connsiteY6" fmla="*/ 3249369 h 5392751"/>
              <a:gd name="connsiteX7" fmla="*/ 2143383 w 5392751"/>
              <a:gd name="connsiteY7" fmla="*/ 3165148 h 5392751"/>
              <a:gd name="connsiteX8" fmla="*/ 2143383 w 5392751"/>
              <a:gd name="connsiteY8" fmla="*/ 2875038 h 5392751"/>
              <a:gd name="connsiteX9" fmla="*/ 50511 w 5392751"/>
              <a:gd name="connsiteY9" fmla="*/ 782165 h 5392751"/>
              <a:gd name="connsiteX10" fmla="*/ 50511 w 5392751"/>
              <a:gd name="connsiteY10" fmla="*/ 538276 h 5392751"/>
              <a:gd name="connsiteX11" fmla="*/ 538276 w 5392751"/>
              <a:gd name="connsiteY11" fmla="*/ 50511 h 5392751"/>
              <a:gd name="connsiteX12" fmla="*/ 782166 w 5392751"/>
              <a:gd name="connsiteY12" fmla="*/ 50511 h 5392751"/>
            </a:gdLst>
            <a:ahLst/>
            <a:cxnLst/>
            <a:rect l="l" t="t" r="r" b="b"/>
            <a:pathLst>
              <a:path w="5392751" h="5392751">
                <a:moveTo>
                  <a:pt x="782166" y="50511"/>
                </a:moveTo>
                <a:lnTo>
                  <a:pt x="5342240" y="4610585"/>
                </a:lnTo>
                <a:cubicBezTo>
                  <a:pt x="5409588" y="4677933"/>
                  <a:pt x="5409588" y="4787126"/>
                  <a:pt x="5342240" y="4854475"/>
                </a:cubicBezTo>
                <a:lnTo>
                  <a:pt x="4854475" y="5342240"/>
                </a:lnTo>
                <a:cubicBezTo>
                  <a:pt x="4787126" y="5409588"/>
                  <a:pt x="4677934" y="5409588"/>
                  <a:pt x="4610585" y="5342240"/>
                </a:cubicBezTo>
                <a:lnTo>
                  <a:pt x="2517714" y="3249369"/>
                </a:lnTo>
                <a:lnTo>
                  <a:pt x="2227604" y="3249369"/>
                </a:lnTo>
                <a:cubicBezTo>
                  <a:pt x="2181090" y="3249369"/>
                  <a:pt x="2143383" y="3211662"/>
                  <a:pt x="2143383" y="3165148"/>
                </a:cubicBezTo>
                <a:lnTo>
                  <a:pt x="2143383" y="2875038"/>
                </a:lnTo>
                <a:lnTo>
                  <a:pt x="50511" y="782165"/>
                </a:lnTo>
                <a:cubicBezTo>
                  <a:pt x="-16837" y="714817"/>
                  <a:pt x="-16838" y="605624"/>
                  <a:pt x="50511" y="538276"/>
                </a:cubicBezTo>
                <a:lnTo>
                  <a:pt x="538276" y="50511"/>
                </a:lnTo>
                <a:cubicBezTo>
                  <a:pt x="605624" y="-16838"/>
                  <a:pt x="714817" y="-16838"/>
                  <a:pt x="782166" y="5051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230344" y="1892377"/>
            <a:ext cx="3470336" cy="53791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99643" y="3070895"/>
            <a:ext cx="4531732" cy="176062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 plotly.io.to_html() 将图表输出为 HTML 字符串，通过 QWebEngineView.setHtml() 加载 HTML 字符串展示。
例如，create_balance_fig(df) 绘制净值曲线，create_drawdown_fig(df) 绘制最大回撤图，create_daily_pnl_fig(df) 绘制日度盈亏图，create_pnl_distribution_fig(df) 绘制盈亏分布图。
通过这些图表，用户可以全面了解策略的收益波动、风险特征和交易分布情况。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6699642" y="2448508"/>
            <a:ext cx="4531731" cy="83916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图表渲染与展示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图表输出逻辑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8" name="302580b5892f5acf45596b5541cde665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79425" y="243840"/>
            <a:ext cx="11323955" cy="63696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Picture 2" descr="9d24a4b040b3a5106526c2e14063c2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4130" y="161925"/>
            <a:ext cx="12192000" cy="65341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" name="Picture 1" descr="ec1071376eb99a8c7188e455b858dd6"/>
          <p:cNvPicPr>
            <a:picLocks noChangeAspect="1"/>
          </p:cNvPicPr>
          <p:nvPr/>
        </p:nvPicPr>
        <p:blipFill>
          <a:blip r:embed="rId1"/>
          <a:srcRect b="48626"/>
          <a:stretch>
            <a:fillRect/>
          </a:stretch>
        </p:blipFill>
        <p:spPr>
          <a:xfrm>
            <a:off x="262890" y="728345"/>
            <a:ext cx="5748655" cy="5400675"/>
          </a:xfrm>
          <a:prstGeom prst="rect">
            <a:avLst/>
          </a:prstGeom>
        </p:spPr>
      </p:pic>
      <p:pic>
        <p:nvPicPr>
          <p:cNvPr id="6" name="Picture 5" descr="ec1071376eb99a8c7188e455b858dd6"/>
          <p:cNvPicPr>
            <a:picLocks noChangeAspect="1"/>
          </p:cNvPicPr>
          <p:nvPr/>
        </p:nvPicPr>
        <p:blipFill>
          <a:blip r:embed="rId1"/>
          <a:srcRect t="51374"/>
          <a:stretch>
            <a:fillRect/>
          </a:stretch>
        </p:blipFill>
        <p:spPr>
          <a:xfrm>
            <a:off x="6167755" y="1196340"/>
            <a:ext cx="5748655" cy="51117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-16838"/>
            <a:ext cx="2870096" cy="6858000"/>
          </a:xfrm>
          <a:custGeom>
            <a:avLst/>
            <a:gdLst>
              <a:gd name="connsiteX0" fmla="*/ 0 w 3336758"/>
              <a:gd name="connsiteY0" fmla="*/ 0 h 6858000"/>
              <a:gd name="connsiteX1" fmla="*/ 1971756 w 3336758"/>
              <a:gd name="connsiteY1" fmla="*/ 0 h 6858000"/>
              <a:gd name="connsiteX2" fmla="*/ 2086524 w 3336758"/>
              <a:gd name="connsiteY2" fmla="*/ 122984 h 6858000"/>
              <a:gd name="connsiteX3" fmla="*/ 3336758 w 3336758"/>
              <a:gd name="connsiteY3" fmla="*/ 3429000 h 6858000"/>
              <a:gd name="connsiteX4" fmla="*/ 2086524 w 3336758"/>
              <a:gd name="connsiteY4" fmla="*/ 6735016 h 6858000"/>
              <a:gd name="connsiteX5" fmla="*/ 1971756 w 3336758"/>
              <a:gd name="connsiteY5" fmla="*/ 6858000 h 6858000"/>
              <a:gd name="connsiteX6" fmla="*/ 0 w 3336758"/>
              <a:gd name="connsiteY6" fmla="*/ 6858000 h 6858000"/>
            </a:gdLst>
            <a:ahLst/>
            <a:cxnLst/>
            <a:rect l="l" t="t" r="r" b="b"/>
            <a:pathLst>
              <a:path w="3336758" h="6858000">
                <a:moveTo>
                  <a:pt x="0" y="0"/>
                </a:moveTo>
                <a:lnTo>
                  <a:pt x="1971756" y="0"/>
                </a:lnTo>
                <a:lnTo>
                  <a:pt x="2086524" y="122984"/>
                </a:lnTo>
                <a:cubicBezTo>
                  <a:pt x="2863316" y="996163"/>
                  <a:pt x="3336758" y="2156095"/>
                  <a:pt x="3336758" y="3429000"/>
                </a:cubicBezTo>
                <a:cubicBezTo>
                  <a:pt x="3336758" y="4701906"/>
                  <a:pt x="2863316" y="5861837"/>
                  <a:pt x="2086524" y="6735016"/>
                </a:cubicBezTo>
                <a:lnTo>
                  <a:pt x="197175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55000"/>
            </a:schemeClr>
          </a:solidFill>
          <a:ln w="6350" cap="sq">
            <a:solidFill>
              <a:schemeClr val="accent2">
                <a:lumMod val="75000"/>
                <a:alpha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352526" y="16965"/>
            <a:ext cx="1048077" cy="6858000"/>
          </a:xfrm>
          <a:custGeom>
            <a:avLst/>
            <a:gdLst>
              <a:gd name="connsiteX0" fmla="*/ 0 w 1048077"/>
              <a:gd name="connsiteY0" fmla="*/ 0 h 6858000"/>
              <a:gd name="connsiteX1" fmla="*/ 66372 w 1048077"/>
              <a:gd name="connsiteY1" fmla="*/ 0 h 6858000"/>
              <a:gd name="connsiteX2" fmla="*/ 109492 w 1048077"/>
              <a:gd name="connsiteY2" fmla="*/ 67260 h 6858000"/>
              <a:gd name="connsiteX3" fmla="*/ 1048077 w 1048077"/>
              <a:gd name="connsiteY3" fmla="*/ 3429001 h 6858000"/>
              <a:gd name="connsiteX4" fmla="*/ 109492 w 1048077"/>
              <a:gd name="connsiteY4" fmla="*/ 6790742 h 6858000"/>
              <a:gd name="connsiteX5" fmla="*/ 66374 w 1048077"/>
              <a:gd name="connsiteY5" fmla="*/ 6858000 h 6858000"/>
              <a:gd name="connsiteX6" fmla="*/ 2 w 1048077"/>
              <a:gd name="connsiteY6" fmla="*/ 6858000 h 6858000"/>
              <a:gd name="connsiteX7" fmla="*/ 61698 w 1048077"/>
              <a:gd name="connsiteY7" fmla="*/ 6761764 h 6858000"/>
              <a:gd name="connsiteX8" fmla="*/ 992192 w 1048077"/>
              <a:gd name="connsiteY8" fmla="*/ 3429001 h 6858000"/>
              <a:gd name="connsiteX9" fmla="*/ 61698 w 1048077"/>
              <a:gd name="connsiteY9" fmla="*/ 96239 h 6858000"/>
            </a:gdLst>
            <a:ahLst/>
            <a:cxnLst/>
            <a:rect l="l" t="t" r="r" b="b"/>
            <a:pathLst>
              <a:path w="1048077" h="6858000">
                <a:moveTo>
                  <a:pt x="0" y="0"/>
                </a:moveTo>
                <a:lnTo>
                  <a:pt x="66372" y="0"/>
                </a:lnTo>
                <a:lnTo>
                  <a:pt x="109492" y="67260"/>
                </a:lnTo>
                <a:cubicBezTo>
                  <a:pt x="705094" y="1047491"/>
                  <a:pt x="1048077" y="2198192"/>
                  <a:pt x="1048077" y="3429001"/>
                </a:cubicBezTo>
                <a:cubicBezTo>
                  <a:pt x="1048077" y="4659811"/>
                  <a:pt x="705094" y="5810512"/>
                  <a:pt x="109492" y="6790742"/>
                </a:cubicBezTo>
                <a:lnTo>
                  <a:pt x="66374" y="6858000"/>
                </a:lnTo>
                <a:lnTo>
                  <a:pt x="2" y="6858000"/>
                </a:lnTo>
                <a:lnTo>
                  <a:pt x="61698" y="6761764"/>
                </a:lnTo>
                <a:cubicBezTo>
                  <a:pt x="652166" y="5789983"/>
                  <a:pt x="992192" y="4649201"/>
                  <a:pt x="992192" y="3429001"/>
                </a:cubicBezTo>
                <a:cubicBezTo>
                  <a:pt x="992192" y="2208801"/>
                  <a:pt x="652166" y="1068019"/>
                  <a:pt x="61698" y="96239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60000"/>
                </a:schemeClr>
              </a:gs>
              <a:gs pos="66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10688504" y="16965"/>
            <a:ext cx="1251632" cy="6858000"/>
          </a:xfrm>
          <a:custGeom>
            <a:avLst/>
            <a:gdLst>
              <a:gd name="connsiteX0" fmla="*/ 0 w 1251632"/>
              <a:gd name="connsiteY0" fmla="*/ 6858000 h 6858000"/>
              <a:gd name="connsiteX1" fmla="*/ 51223 w 1251632"/>
              <a:gd name="connsiteY1" fmla="*/ 6858000 h 6858000"/>
              <a:gd name="connsiteX2" fmla="*/ 144415 w 1251632"/>
              <a:gd name="connsiteY2" fmla="*/ 6726950 h 6858000"/>
              <a:gd name="connsiteX3" fmla="*/ 1251632 w 1251632"/>
              <a:gd name="connsiteY3" fmla="*/ 3102168 h 6858000"/>
              <a:gd name="connsiteX4" fmla="*/ 469153 w 1251632"/>
              <a:gd name="connsiteY4" fmla="*/ 11922 h 6858000"/>
              <a:gd name="connsiteX5" fmla="*/ 462298 w 1251632"/>
              <a:gd name="connsiteY5" fmla="*/ 0 h 6858000"/>
              <a:gd name="connsiteX6" fmla="*/ 414141 w 1251632"/>
              <a:gd name="connsiteY6" fmla="*/ 0 h 6858000"/>
              <a:gd name="connsiteX7" fmla="*/ 432439 w 1251632"/>
              <a:gd name="connsiteY7" fmla="*/ 31823 h 6858000"/>
              <a:gd name="connsiteX8" fmla="*/ 1209879 w 1251632"/>
              <a:gd name="connsiteY8" fmla="*/ 3102168 h 6858000"/>
              <a:gd name="connsiteX9" fmla="*/ 109792 w 1251632"/>
              <a:gd name="connsiteY9" fmla="*/ 6703606 h 6858000"/>
            </a:gdLst>
            <a:ahLst/>
            <a:cxnLst/>
            <a:rect l="l" t="t" r="r" b="b"/>
            <a:pathLst>
              <a:path w="1251632" h="6858000">
                <a:moveTo>
                  <a:pt x="0" y="6858000"/>
                </a:moveTo>
                <a:lnTo>
                  <a:pt x="51223" y="6858000"/>
                </a:lnTo>
                <a:lnTo>
                  <a:pt x="144415" y="6726950"/>
                </a:lnTo>
                <a:cubicBezTo>
                  <a:pt x="843454" y="5692235"/>
                  <a:pt x="1251632" y="4444869"/>
                  <a:pt x="1251632" y="3102168"/>
                </a:cubicBezTo>
                <a:cubicBezTo>
                  <a:pt x="1251632" y="1983251"/>
                  <a:pt x="968175" y="930538"/>
                  <a:pt x="469153" y="11922"/>
                </a:cubicBezTo>
                <a:lnTo>
                  <a:pt x="462298" y="0"/>
                </a:lnTo>
                <a:lnTo>
                  <a:pt x="414141" y="0"/>
                </a:lnTo>
                <a:lnTo>
                  <a:pt x="432439" y="31823"/>
                </a:lnTo>
                <a:cubicBezTo>
                  <a:pt x="928248" y="944524"/>
                  <a:pt x="1209879" y="1990457"/>
                  <a:pt x="1209879" y="3102168"/>
                </a:cubicBezTo>
                <a:cubicBezTo>
                  <a:pt x="1209879" y="4436222"/>
                  <a:pt x="804330" y="5675555"/>
                  <a:pt x="109792" y="6703606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60000"/>
                </a:schemeClr>
              </a:gs>
              <a:gs pos="48000">
                <a:schemeClr val="accent2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988494" y="1282300"/>
            <a:ext cx="813885" cy="813885"/>
          </a:xfrm>
          <a:prstGeom prst="ellipse">
            <a:avLst/>
          </a:prstGeom>
          <a:gradFill>
            <a:gsLst>
              <a:gs pos="7000">
                <a:schemeClr val="accent1">
                  <a:alpha val="40000"/>
                </a:schemeClr>
              </a:gs>
              <a:gs pos="75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81382" tIns="40691" rIns="81382" bIns="4069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329666" y="2992919"/>
            <a:ext cx="813885" cy="813885"/>
          </a:xfrm>
          <a:prstGeom prst="ellipse">
            <a:avLst/>
          </a:prstGeom>
          <a:gradFill>
            <a:gsLst>
              <a:gs pos="7000">
                <a:schemeClr val="accent1">
                  <a:alpha val="40000"/>
                </a:schemeClr>
              </a:gs>
              <a:gs pos="75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81382" tIns="40691" rIns="81382" bIns="4069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977094" y="4637329"/>
            <a:ext cx="813885" cy="813885"/>
          </a:xfrm>
          <a:prstGeom prst="ellipse">
            <a:avLst/>
          </a:prstGeom>
          <a:gradFill>
            <a:gsLst>
              <a:gs pos="7000">
                <a:schemeClr val="accent1">
                  <a:alpha val="40000"/>
                </a:schemeClr>
              </a:gs>
              <a:gs pos="75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81382" tIns="40691" rIns="81382" bIns="4069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028907" y="1282300"/>
            <a:ext cx="813885" cy="813885"/>
          </a:xfrm>
          <a:prstGeom prst="ellipse">
            <a:avLst/>
          </a:prstGeom>
          <a:gradFill>
            <a:gsLst>
              <a:gs pos="7000">
                <a:schemeClr val="accent1">
                  <a:alpha val="40000"/>
                </a:schemeClr>
              </a:gs>
              <a:gs pos="75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81382" tIns="40691" rIns="81382" bIns="4069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965897" y="1325919"/>
            <a:ext cx="859079" cy="72664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205">
                <a:ln w="12700">
                  <a:noFill/>
                </a:ln>
                <a:gradFill>
                  <a:gsLst>
                    <a:gs pos="0">
                      <a:srgbClr val="557AEB">
                        <a:alpha val="100000"/>
                      </a:srgbClr>
                    </a:gs>
                    <a:gs pos="64000">
                      <a:srgbClr val="2B59E6">
                        <a:alpha val="100000"/>
                      </a:srgbClr>
                    </a:gs>
                    <a:gs pos="100000">
                      <a:srgbClr val="1A4ADC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983744" y="1234365"/>
            <a:ext cx="2693640" cy="9097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项目背景与目标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07069" y="3036538"/>
            <a:ext cx="859079" cy="72664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205">
                <a:ln w="12700">
                  <a:noFill/>
                </a:ln>
                <a:gradFill>
                  <a:gsLst>
                    <a:gs pos="0">
                      <a:srgbClr val="557AEB">
                        <a:alpha val="100000"/>
                      </a:srgbClr>
                    </a:gs>
                    <a:gs pos="64000">
                      <a:srgbClr val="2B59E6">
                        <a:alpha val="100000"/>
                      </a:srgbClr>
                    </a:gs>
                    <a:gs pos="100000">
                      <a:srgbClr val="1A4ADC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324916" y="2944984"/>
            <a:ext cx="2693640" cy="9097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核心模块详解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954497" y="4680948"/>
            <a:ext cx="859079" cy="72664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205">
                <a:ln w="12700">
                  <a:noFill/>
                </a:ln>
                <a:gradFill>
                  <a:gsLst>
                    <a:gs pos="0">
                      <a:srgbClr val="557AEB">
                        <a:alpha val="100000"/>
                      </a:srgbClr>
                    </a:gs>
                    <a:gs pos="64000">
                      <a:srgbClr val="2B59E6">
                        <a:alpha val="100000"/>
                      </a:srgbClr>
                    </a:gs>
                    <a:gs pos="100000">
                      <a:srgbClr val="1A4ADC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972344" y="4589394"/>
            <a:ext cx="2693640" cy="9097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回测流程与结果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006310" y="1325919"/>
            <a:ext cx="859079" cy="72664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205">
                <a:ln w="12700">
                  <a:noFill/>
                </a:ln>
                <a:gradFill>
                  <a:gsLst>
                    <a:gs pos="0">
                      <a:srgbClr val="557AEB">
                        <a:alpha val="100000"/>
                      </a:srgbClr>
                    </a:gs>
                    <a:gs pos="64000">
                      <a:srgbClr val="2B59E6">
                        <a:alpha val="100000"/>
                      </a:srgbClr>
                    </a:gs>
                    <a:gs pos="100000">
                      <a:srgbClr val="1A4ADC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24157" y="1234365"/>
            <a:ext cx="2693640" cy="9097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典型回测结果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92628" y="2276492"/>
            <a:ext cx="1107996" cy="2570320"/>
          </a:xfrm>
          <a:prstGeom prst="rect">
            <a:avLst/>
          </a:prstGeom>
          <a:noFill/>
          <a:ln>
            <a:noFill/>
          </a:ln>
        </p:spPr>
        <p:txBody>
          <a:bodyPr vert="eaVert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目录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410482" y="2992919"/>
            <a:ext cx="813885" cy="813885"/>
          </a:xfrm>
          <a:prstGeom prst="ellipse">
            <a:avLst/>
          </a:prstGeom>
          <a:gradFill>
            <a:gsLst>
              <a:gs pos="7000">
                <a:schemeClr val="accent1">
                  <a:alpha val="40000"/>
                </a:schemeClr>
              </a:gs>
              <a:gs pos="75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81382" tIns="40691" rIns="81382" bIns="4069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387885" y="3036538"/>
            <a:ext cx="859079" cy="72664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205">
                <a:ln w="12700">
                  <a:noFill/>
                </a:ln>
                <a:gradFill>
                  <a:gsLst>
                    <a:gs pos="0">
                      <a:srgbClr val="557AEB">
                        <a:alpha val="100000"/>
                      </a:srgbClr>
                    </a:gs>
                    <a:gs pos="64000">
                      <a:srgbClr val="2B59E6">
                        <a:alpha val="100000"/>
                      </a:srgbClr>
                    </a:gs>
                    <a:gs pos="100000">
                      <a:srgbClr val="1A4ADC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405732" y="2944984"/>
            <a:ext cx="2693640" cy="9097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项目总结与展望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03555" y="1084372"/>
            <a:ext cx="923330" cy="4954559"/>
          </a:xfrm>
          <a:prstGeom prst="rect">
            <a:avLst/>
          </a:prstGeom>
          <a:noFill/>
          <a:ln>
            <a:noFill/>
          </a:ln>
        </p:spPr>
        <p:txBody>
          <a:bodyPr vert="eaVert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25400">
                  <a:solidFill>
                    <a:srgbClr val="FFFFFF">
                      <a:alpha val="100000"/>
                    </a:srgbClr>
                  </a:solidFill>
                </a:ln>
                <a:solidFill>
                  <a:srgbClr val="D5DEFA">
                    <a:alpha val="1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CONTENTS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" name="Picture 1" descr="4cce882aae558e6e9356f8f19c312d6"/>
          <p:cNvPicPr>
            <a:picLocks noChangeAspect="1"/>
          </p:cNvPicPr>
          <p:nvPr/>
        </p:nvPicPr>
        <p:blipFill>
          <a:blip r:embed="rId1"/>
          <a:srcRect b="46447"/>
          <a:stretch>
            <a:fillRect/>
          </a:stretch>
        </p:blipFill>
        <p:spPr>
          <a:xfrm>
            <a:off x="191135" y="332740"/>
            <a:ext cx="5838190" cy="6048375"/>
          </a:xfrm>
          <a:prstGeom prst="rect">
            <a:avLst/>
          </a:prstGeom>
        </p:spPr>
      </p:pic>
      <p:pic>
        <p:nvPicPr>
          <p:cNvPr id="3" name="Picture 2" descr="4cce882aae558e6e9356f8f19c312d6"/>
          <p:cNvPicPr>
            <a:picLocks noChangeAspect="1"/>
          </p:cNvPicPr>
          <p:nvPr/>
        </p:nvPicPr>
        <p:blipFill>
          <a:blip r:embed="rId1"/>
          <a:srcRect t="53705"/>
          <a:stretch>
            <a:fillRect/>
          </a:stretch>
        </p:blipFill>
        <p:spPr>
          <a:xfrm>
            <a:off x="6167755" y="1124585"/>
            <a:ext cx="5838190" cy="522859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24405" y="396434"/>
            <a:ext cx="11343190" cy="6065134"/>
          </a:xfrm>
          <a:custGeom>
            <a:avLst/>
            <a:gdLst>
              <a:gd name="connsiteX0" fmla="*/ 332256 w 11343190"/>
              <a:gd name="connsiteY0" fmla="*/ 0 h 6065134"/>
              <a:gd name="connsiteX1" fmla="*/ 5422468 w 11343190"/>
              <a:gd name="connsiteY1" fmla="*/ 0 h 6065134"/>
              <a:gd name="connsiteX2" fmla="*/ 5570603 w 11343190"/>
              <a:gd name="connsiteY2" fmla="*/ 274127 h 6065134"/>
              <a:gd name="connsiteX3" fmla="*/ 11106264 w 11343190"/>
              <a:gd name="connsiteY3" fmla="*/ 274127 h 6065134"/>
              <a:gd name="connsiteX4" fmla="*/ 11343190 w 11343190"/>
              <a:gd name="connsiteY4" fmla="*/ 447378 h 6065134"/>
              <a:gd name="connsiteX5" fmla="*/ 11343190 w 11343190"/>
              <a:gd name="connsiteY5" fmla="*/ 5768939 h 6065134"/>
              <a:gd name="connsiteX6" fmla="*/ 10989417 w 11343190"/>
              <a:gd name="connsiteY6" fmla="*/ 6065134 h 6065134"/>
              <a:gd name="connsiteX7" fmla="*/ 3072908 w 11343190"/>
              <a:gd name="connsiteY7" fmla="*/ 6065134 h 6065134"/>
              <a:gd name="connsiteX8" fmla="*/ 2950852 w 11343190"/>
              <a:gd name="connsiteY8" fmla="*/ 5839267 h 6065134"/>
              <a:gd name="connsiteX9" fmla="*/ 199101 w 11343190"/>
              <a:gd name="connsiteY9" fmla="*/ 5839267 h 6065134"/>
              <a:gd name="connsiteX10" fmla="*/ 0 w 11343190"/>
              <a:gd name="connsiteY10" fmla="*/ 5624871 h 6065134"/>
              <a:gd name="connsiteX11" fmla="*/ 0 w 11343190"/>
              <a:gd name="connsiteY11" fmla="*/ 278180 h 6065134"/>
            </a:gdLst>
            <a:ahLst/>
            <a:cxnLst/>
            <a:rect l="l" t="t" r="r" b="b"/>
            <a:pathLst>
              <a:path w="11343190" h="6065134">
                <a:moveTo>
                  <a:pt x="332256" y="0"/>
                </a:moveTo>
                <a:lnTo>
                  <a:pt x="5422468" y="0"/>
                </a:lnTo>
                <a:lnTo>
                  <a:pt x="5570603" y="274127"/>
                </a:lnTo>
                <a:lnTo>
                  <a:pt x="11106264" y="274127"/>
                </a:lnTo>
                <a:lnTo>
                  <a:pt x="11343190" y="447378"/>
                </a:lnTo>
                <a:lnTo>
                  <a:pt x="11343190" y="5768939"/>
                </a:lnTo>
                <a:lnTo>
                  <a:pt x="10989417" y="6065134"/>
                </a:lnTo>
                <a:lnTo>
                  <a:pt x="3072908" y="6065134"/>
                </a:lnTo>
                <a:lnTo>
                  <a:pt x="2950852" y="5839267"/>
                </a:lnTo>
                <a:lnTo>
                  <a:pt x="199101" y="5839267"/>
                </a:lnTo>
                <a:lnTo>
                  <a:pt x="0" y="5624871"/>
                </a:lnTo>
                <a:lnTo>
                  <a:pt x="0" y="27818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5000"/>
                </a:schemeClr>
              </a:gs>
              <a:gs pos="27000">
                <a:schemeClr val="accent2">
                  <a:lumMod val="100000"/>
                  <a:alpha val="30000"/>
                </a:schemeClr>
              </a:gs>
              <a:gs pos="75000">
                <a:schemeClr val="accent2">
                  <a:lumMod val="100000"/>
                  <a:alpha val="3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0"/>
          </a:gradFill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943600" y="396432"/>
            <a:ext cx="5600700" cy="172527"/>
          </a:xfrm>
          <a:prstGeom prst="parallelogram">
            <a:avLst>
              <a:gd name="adj" fmla="val 5861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43600" y="5924742"/>
            <a:ext cx="5836921" cy="544444"/>
          </a:xfrm>
          <a:custGeom>
            <a:avLst/>
            <a:gdLst>
              <a:gd name="connsiteX0" fmla="*/ 1 w 5836921"/>
              <a:gd name="connsiteY0" fmla="*/ 544444 h 544444"/>
              <a:gd name="connsiteX1" fmla="*/ 0 w 5836921"/>
              <a:gd name="connsiteY1" fmla="*/ 296751 h 544444"/>
              <a:gd name="connsiteX2" fmla="*/ 352277 w 5836921"/>
              <a:gd name="connsiteY2" fmla="*/ 1155 h 544444"/>
              <a:gd name="connsiteX3" fmla="*/ 357491 w 5836921"/>
              <a:gd name="connsiteY3" fmla="*/ 1155 h 544444"/>
              <a:gd name="connsiteX4" fmla="*/ 358308 w 5836921"/>
              <a:gd name="connsiteY4" fmla="*/ 0 h 544444"/>
              <a:gd name="connsiteX5" fmla="*/ 5836921 w 5836921"/>
              <a:gd name="connsiteY5" fmla="*/ 0 h 544444"/>
              <a:gd name="connsiteX6" fmla="*/ 5714834 w 5836921"/>
              <a:gd name="connsiteY6" fmla="*/ 172527 h 544444"/>
              <a:gd name="connsiteX7" fmla="*/ 443235 w 5836921"/>
              <a:gd name="connsiteY7" fmla="*/ 172527 h 544444"/>
            </a:gdLst>
            <a:ahLst/>
            <a:cxnLst/>
            <a:rect l="l" t="t" r="r" b="b"/>
            <a:pathLst>
              <a:path w="5836921" h="544444">
                <a:moveTo>
                  <a:pt x="1" y="544444"/>
                </a:moveTo>
                <a:lnTo>
                  <a:pt x="0" y="296751"/>
                </a:lnTo>
                <a:lnTo>
                  <a:pt x="352277" y="1155"/>
                </a:lnTo>
                <a:lnTo>
                  <a:pt x="357491" y="1155"/>
                </a:lnTo>
                <a:lnTo>
                  <a:pt x="358308" y="0"/>
                </a:lnTo>
                <a:lnTo>
                  <a:pt x="5836921" y="0"/>
                </a:lnTo>
                <a:lnTo>
                  <a:pt x="5714834" y="172527"/>
                </a:lnTo>
                <a:lnTo>
                  <a:pt x="443235" y="17252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163300" y="670560"/>
            <a:ext cx="601980" cy="464820"/>
          </a:xfrm>
          <a:custGeom>
            <a:avLst/>
            <a:gdLst>
              <a:gd name="connsiteX0" fmla="*/ 0 w 601980"/>
              <a:gd name="connsiteY0" fmla="*/ 0 h 464820"/>
              <a:gd name="connsiteX1" fmla="*/ 350520 w 601980"/>
              <a:gd name="connsiteY1" fmla="*/ 0 h 464820"/>
              <a:gd name="connsiteX2" fmla="*/ 601980 w 601980"/>
              <a:gd name="connsiteY2" fmla="*/ 190500 h 464820"/>
              <a:gd name="connsiteX3" fmla="*/ 601980 w 601980"/>
              <a:gd name="connsiteY3" fmla="*/ 464820 h 464820"/>
            </a:gdLst>
            <a:ahLst/>
            <a:cxnLst/>
            <a:rect l="l" t="t" r="r" b="b"/>
            <a:pathLst>
              <a:path w="601980" h="464820">
                <a:moveTo>
                  <a:pt x="0" y="0"/>
                </a:moveTo>
                <a:lnTo>
                  <a:pt x="350520" y="0"/>
                </a:lnTo>
                <a:lnTo>
                  <a:pt x="601980" y="190500"/>
                </a:lnTo>
                <a:lnTo>
                  <a:pt x="601980" y="464820"/>
                </a:lnTo>
              </a:path>
            </a:pathLst>
          </a:custGeom>
          <a:noFill/>
          <a:ln w="508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9200000">
            <a:off x="320624" y="436397"/>
            <a:ext cx="427581" cy="57780"/>
          </a:xfrm>
          <a:prstGeom prst="trapezoid">
            <a:avLst>
              <a:gd name="adj" fmla="val 8034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28913" y="6284595"/>
            <a:ext cx="2810169" cy="185765"/>
          </a:xfrm>
          <a:custGeom>
            <a:avLst/>
            <a:gdLst>
              <a:gd name="connsiteX0" fmla="*/ 194432 w 2810169"/>
              <a:gd name="connsiteY0" fmla="*/ 0 h 185765"/>
              <a:gd name="connsiteX1" fmla="*/ 109391 w 2810169"/>
              <a:gd name="connsiteY1" fmla="*/ 0 h 185765"/>
              <a:gd name="connsiteX2" fmla="*/ 0 w 2810169"/>
              <a:gd name="connsiteY2" fmla="*/ 185765 h 185765"/>
              <a:gd name="connsiteX3" fmla="*/ 85041 w 2810169"/>
              <a:gd name="connsiteY3" fmla="*/ 185765 h 185765"/>
              <a:gd name="connsiteX4" fmla="*/ 339746 w 2810169"/>
              <a:gd name="connsiteY4" fmla="*/ 0 h 185765"/>
              <a:gd name="connsiteX5" fmla="*/ 254705 w 2810169"/>
              <a:gd name="connsiteY5" fmla="*/ 0 h 185765"/>
              <a:gd name="connsiteX6" fmla="*/ 145314 w 2810169"/>
              <a:gd name="connsiteY6" fmla="*/ 185765 h 185765"/>
              <a:gd name="connsiteX7" fmla="*/ 230355 w 2810169"/>
              <a:gd name="connsiteY7" fmla="*/ 185765 h 185765"/>
              <a:gd name="connsiteX8" fmla="*/ 485065 w 2810169"/>
              <a:gd name="connsiteY8" fmla="*/ 0 h 185765"/>
              <a:gd name="connsiteX9" fmla="*/ 400024 w 2810169"/>
              <a:gd name="connsiteY9" fmla="*/ 0 h 185765"/>
              <a:gd name="connsiteX10" fmla="*/ 290633 w 2810169"/>
              <a:gd name="connsiteY10" fmla="*/ 185765 h 185765"/>
              <a:gd name="connsiteX11" fmla="*/ 375674 w 2810169"/>
              <a:gd name="connsiteY11" fmla="*/ 185765 h 185765"/>
              <a:gd name="connsiteX12" fmla="*/ 630384 w 2810169"/>
              <a:gd name="connsiteY12" fmla="*/ 0 h 185765"/>
              <a:gd name="connsiteX13" fmla="*/ 545343 w 2810169"/>
              <a:gd name="connsiteY13" fmla="*/ 0 h 185765"/>
              <a:gd name="connsiteX14" fmla="*/ 435952 w 2810169"/>
              <a:gd name="connsiteY14" fmla="*/ 185765 h 185765"/>
              <a:gd name="connsiteX15" fmla="*/ 520993 w 2810169"/>
              <a:gd name="connsiteY15" fmla="*/ 185765 h 185765"/>
              <a:gd name="connsiteX16" fmla="*/ 775703 w 2810169"/>
              <a:gd name="connsiteY16" fmla="*/ 0 h 185765"/>
              <a:gd name="connsiteX17" fmla="*/ 690662 w 2810169"/>
              <a:gd name="connsiteY17" fmla="*/ 0 h 185765"/>
              <a:gd name="connsiteX18" fmla="*/ 581271 w 2810169"/>
              <a:gd name="connsiteY18" fmla="*/ 185765 h 185765"/>
              <a:gd name="connsiteX19" fmla="*/ 666312 w 2810169"/>
              <a:gd name="connsiteY19" fmla="*/ 185765 h 185765"/>
              <a:gd name="connsiteX20" fmla="*/ 921022 w 2810169"/>
              <a:gd name="connsiteY20" fmla="*/ 0 h 185765"/>
              <a:gd name="connsiteX21" fmla="*/ 835981 w 2810169"/>
              <a:gd name="connsiteY21" fmla="*/ 0 h 185765"/>
              <a:gd name="connsiteX22" fmla="*/ 726590 w 2810169"/>
              <a:gd name="connsiteY22" fmla="*/ 185765 h 185765"/>
              <a:gd name="connsiteX23" fmla="*/ 811631 w 2810169"/>
              <a:gd name="connsiteY23" fmla="*/ 185765 h 185765"/>
              <a:gd name="connsiteX24" fmla="*/ 1066341 w 2810169"/>
              <a:gd name="connsiteY24" fmla="*/ 0 h 185765"/>
              <a:gd name="connsiteX25" fmla="*/ 981300 w 2810169"/>
              <a:gd name="connsiteY25" fmla="*/ 0 h 185765"/>
              <a:gd name="connsiteX26" fmla="*/ 871909 w 2810169"/>
              <a:gd name="connsiteY26" fmla="*/ 185765 h 185765"/>
              <a:gd name="connsiteX27" fmla="*/ 956950 w 2810169"/>
              <a:gd name="connsiteY27" fmla="*/ 185765 h 185765"/>
              <a:gd name="connsiteX28" fmla="*/ 1211660 w 2810169"/>
              <a:gd name="connsiteY28" fmla="*/ 0 h 185765"/>
              <a:gd name="connsiteX29" fmla="*/ 1126619 w 2810169"/>
              <a:gd name="connsiteY29" fmla="*/ 0 h 185765"/>
              <a:gd name="connsiteX30" fmla="*/ 1017228 w 2810169"/>
              <a:gd name="connsiteY30" fmla="*/ 185765 h 185765"/>
              <a:gd name="connsiteX31" fmla="*/ 1102269 w 2810169"/>
              <a:gd name="connsiteY31" fmla="*/ 185765 h 185765"/>
              <a:gd name="connsiteX32" fmla="*/ 1356979 w 2810169"/>
              <a:gd name="connsiteY32" fmla="*/ 0 h 185765"/>
              <a:gd name="connsiteX33" fmla="*/ 1271938 w 2810169"/>
              <a:gd name="connsiteY33" fmla="*/ 0 h 185765"/>
              <a:gd name="connsiteX34" fmla="*/ 1162547 w 2810169"/>
              <a:gd name="connsiteY34" fmla="*/ 185765 h 185765"/>
              <a:gd name="connsiteX35" fmla="*/ 1247588 w 2810169"/>
              <a:gd name="connsiteY35" fmla="*/ 185765 h 185765"/>
              <a:gd name="connsiteX36" fmla="*/ 1502298 w 2810169"/>
              <a:gd name="connsiteY36" fmla="*/ 0 h 185765"/>
              <a:gd name="connsiteX37" fmla="*/ 1417257 w 2810169"/>
              <a:gd name="connsiteY37" fmla="*/ 0 h 185765"/>
              <a:gd name="connsiteX38" fmla="*/ 1307866 w 2810169"/>
              <a:gd name="connsiteY38" fmla="*/ 185765 h 185765"/>
              <a:gd name="connsiteX39" fmla="*/ 1392907 w 2810169"/>
              <a:gd name="connsiteY39" fmla="*/ 185765 h 185765"/>
              <a:gd name="connsiteX40" fmla="*/ 1647617 w 2810169"/>
              <a:gd name="connsiteY40" fmla="*/ 0 h 185765"/>
              <a:gd name="connsiteX41" fmla="*/ 1562576 w 2810169"/>
              <a:gd name="connsiteY41" fmla="*/ 0 h 185765"/>
              <a:gd name="connsiteX42" fmla="*/ 1453185 w 2810169"/>
              <a:gd name="connsiteY42" fmla="*/ 185765 h 185765"/>
              <a:gd name="connsiteX43" fmla="*/ 1538226 w 2810169"/>
              <a:gd name="connsiteY43" fmla="*/ 185765 h 185765"/>
              <a:gd name="connsiteX44" fmla="*/ 1792936 w 2810169"/>
              <a:gd name="connsiteY44" fmla="*/ 0 h 185765"/>
              <a:gd name="connsiteX45" fmla="*/ 1707895 w 2810169"/>
              <a:gd name="connsiteY45" fmla="*/ 0 h 185765"/>
              <a:gd name="connsiteX46" fmla="*/ 1598504 w 2810169"/>
              <a:gd name="connsiteY46" fmla="*/ 185765 h 185765"/>
              <a:gd name="connsiteX47" fmla="*/ 1683545 w 2810169"/>
              <a:gd name="connsiteY47" fmla="*/ 185765 h 185765"/>
              <a:gd name="connsiteX48" fmla="*/ 1938255 w 2810169"/>
              <a:gd name="connsiteY48" fmla="*/ 0 h 185765"/>
              <a:gd name="connsiteX49" fmla="*/ 1853214 w 2810169"/>
              <a:gd name="connsiteY49" fmla="*/ 0 h 185765"/>
              <a:gd name="connsiteX50" fmla="*/ 1743823 w 2810169"/>
              <a:gd name="connsiteY50" fmla="*/ 185765 h 185765"/>
              <a:gd name="connsiteX51" fmla="*/ 1828864 w 2810169"/>
              <a:gd name="connsiteY51" fmla="*/ 185765 h 185765"/>
              <a:gd name="connsiteX52" fmla="*/ 2083574 w 2810169"/>
              <a:gd name="connsiteY52" fmla="*/ 0 h 185765"/>
              <a:gd name="connsiteX53" fmla="*/ 1998533 w 2810169"/>
              <a:gd name="connsiteY53" fmla="*/ 0 h 185765"/>
              <a:gd name="connsiteX54" fmla="*/ 1889142 w 2810169"/>
              <a:gd name="connsiteY54" fmla="*/ 185765 h 185765"/>
              <a:gd name="connsiteX55" fmla="*/ 1974183 w 2810169"/>
              <a:gd name="connsiteY55" fmla="*/ 185765 h 185765"/>
              <a:gd name="connsiteX56" fmla="*/ 2228893 w 2810169"/>
              <a:gd name="connsiteY56" fmla="*/ 0 h 185765"/>
              <a:gd name="connsiteX57" fmla="*/ 2143852 w 2810169"/>
              <a:gd name="connsiteY57" fmla="*/ 0 h 185765"/>
              <a:gd name="connsiteX58" fmla="*/ 2034461 w 2810169"/>
              <a:gd name="connsiteY58" fmla="*/ 185765 h 185765"/>
              <a:gd name="connsiteX59" fmla="*/ 2119502 w 2810169"/>
              <a:gd name="connsiteY59" fmla="*/ 185765 h 185765"/>
              <a:gd name="connsiteX60" fmla="*/ 2374212 w 2810169"/>
              <a:gd name="connsiteY60" fmla="*/ 0 h 185765"/>
              <a:gd name="connsiteX61" fmla="*/ 2289171 w 2810169"/>
              <a:gd name="connsiteY61" fmla="*/ 0 h 185765"/>
              <a:gd name="connsiteX62" fmla="*/ 2179780 w 2810169"/>
              <a:gd name="connsiteY62" fmla="*/ 185765 h 185765"/>
              <a:gd name="connsiteX63" fmla="*/ 2264821 w 2810169"/>
              <a:gd name="connsiteY63" fmla="*/ 185765 h 185765"/>
              <a:gd name="connsiteX64" fmla="*/ 2519531 w 2810169"/>
              <a:gd name="connsiteY64" fmla="*/ 0 h 185765"/>
              <a:gd name="connsiteX65" fmla="*/ 2434490 w 2810169"/>
              <a:gd name="connsiteY65" fmla="*/ 0 h 185765"/>
              <a:gd name="connsiteX66" fmla="*/ 2325099 w 2810169"/>
              <a:gd name="connsiteY66" fmla="*/ 185765 h 185765"/>
              <a:gd name="connsiteX67" fmla="*/ 2410140 w 2810169"/>
              <a:gd name="connsiteY67" fmla="*/ 185765 h 185765"/>
              <a:gd name="connsiteX68" fmla="*/ 2664850 w 2810169"/>
              <a:gd name="connsiteY68" fmla="*/ 0 h 185765"/>
              <a:gd name="connsiteX69" fmla="*/ 2579809 w 2810169"/>
              <a:gd name="connsiteY69" fmla="*/ 0 h 185765"/>
              <a:gd name="connsiteX70" fmla="*/ 2470418 w 2810169"/>
              <a:gd name="connsiteY70" fmla="*/ 185765 h 185765"/>
              <a:gd name="connsiteX71" fmla="*/ 2555459 w 2810169"/>
              <a:gd name="connsiteY71" fmla="*/ 185765 h 185765"/>
              <a:gd name="connsiteX72" fmla="*/ 2810169 w 2810169"/>
              <a:gd name="connsiteY72" fmla="*/ 0 h 185765"/>
              <a:gd name="connsiteX73" fmla="*/ 2725128 w 2810169"/>
              <a:gd name="connsiteY73" fmla="*/ 0 h 185765"/>
              <a:gd name="connsiteX74" fmla="*/ 2615737 w 2810169"/>
              <a:gd name="connsiteY74" fmla="*/ 185765 h 185765"/>
              <a:gd name="connsiteX75" fmla="*/ 2700778 w 2810169"/>
              <a:gd name="connsiteY75" fmla="*/ 185765 h 185765"/>
            </a:gdLst>
            <a:ahLst/>
            <a:cxnLst/>
            <a:rect l="l" t="t" r="r" b="b"/>
            <a:pathLst>
              <a:path w="2810169" h="185765">
                <a:moveTo>
                  <a:pt x="194432" y="0"/>
                </a:moveTo>
                <a:lnTo>
                  <a:pt x="109391" y="0"/>
                </a:lnTo>
                <a:lnTo>
                  <a:pt x="0" y="185765"/>
                </a:lnTo>
                <a:lnTo>
                  <a:pt x="85041" y="185765"/>
                </a:lnTo>
                <a:close/>
                <a:moveTo>
                  <a:pt x="339746" y="0"/>
                </a:moveTo>
                <a:lnTo>
                  <a:pt x="254705" y="0"/>
                </a:lnTo>
                <a:lnTo>
                  <a:pt x="145314" y="185765"/>
                </a:lnTo>
                <a:lnTo>
                  <a:pt x="230355" y="185765"/>
                </a:lnTo>
                <a:close/>
                <a:moveTo>
                  <a:pt x="485065" y="0"/>
                </a:moveTo>
                <a:lnTo>
                  <a:pt x="400024" y="0"/>
                </a:lnTo>
                <a:lnTo>
                  <a:pt x="290633" y="185765"/>
                </a:lnTo>
                <a:lnTo>
                  <a:pt x="375674" y="185765"/>
                </a:lnTo>
                <a:close/>
                <a:moveTo>
                  <a:pt x="630384" y="0"/>
                </a:moveTo>
                <a:lnTo>
                  <a:pt x="545343" y="0"/>
                </a:lnTo>
                <a:lnTo>
                  <a:pt x="435952" y="185765"/>
                </a:lnTo>
                <a:lnTo>
                  <a:pt x="520993" y="185765"/>
                </a:lnTo>
                <a:close/>
                <a:moveTo>
                  <a:pt x="775703" y="0"/>
                </a:moveTo>
                <a:lnTo>
                  <a:pt x="690662" y="0"/>
                </a:lnTo>
                <a:lnTo>
                  <a:pt x="581271" y="185765"/>
                </a:lnTo>
                <a:lnTo>
                  <a:pt x="666312" y="185765"/>
                </a:lnTo>
                <a:close/>
                <a:moveTo>
                  <a:pt x="921022" y="0"/>
                </a:moveTo>
                <a:lnTo>
                  <a:pt x="835981" y="0"/>
                </a:lnTo>
                <a:lnTo>
                  <a:pt x="726590" y="185765"/>
                </a:lnTo>
                <a:lnTo>
                  <a:pt x="811631" y="185765"/>
                </a:lnTo>
                <a:close/>
                <a:moveTo>
                  <a:pt x="1066341" y="0"/>
                </a:moveTo>
                <a:lnTo>
                  <a:pt x="981300" y="0"/>
                </a:lnTo>
                <a:lnTo>
                  <a:pt x="871909" y="185765"/>
                </a:lnTo>
                <a:lnTo>
                  <a:pt x="956950" y="185765"/>
                </a:lnTo>
                <a:close/>
                <a:moveTo>
                  <a:pt x="1211660" y="0"/>
                </a:moveTo>
                <a:lnTo>
                  <a:pt x="1126619" y="0"/>
                </a:lnTo>
                <a:lnTo>
                  <a:pt x="1017228" y="185765"/>
                </a:lnTo>
                <a:lnTo>
                  <a:pt x="1102269" y="185765"/>
                </a:lnTo>
                <a:close/>
                <a:moveTo>
                  <a:pt x="1356979" y="0"/>
                </a:moveTo>
                <a:lnTo>
                  <a:pt x="1271938" y="0"/>
                </a:lnTo>
                <a:lnTo>
                  <a:pt x="1162547" y="185765"/>
                </a:lnTo>
                <a:lnTo>
                  <a:pt x="1247588" y="185765"/>
                </a:lnTo>
                <a:close/>
                <a:moveTo>
                  <a:pt x="1502298" y="0"/>
                </a:moveTo>
                <a:lnTo>
                  <a:pt x="1417257" y="0"/>
                </a:lnTo>
                <a:lnTo>
                  <a:pt x="1307866" y="185765"/>
                </a:lnTo>
                <a:lnTo>
                  <a:pt x="1392907" y="185765"/>
                </a:lnTo>
                <a:close/>
                <a:moveTo>
                  <a:pt x="1647617" y="0"/>
                </a:moveTo>
                <a:lnTo>
                  <a:pt x="1562576" y="0"/>
                </a:lnTo>
                <a:lnTo>
                  <a:pt x="1453185" y="185765"/>
                </a:lnTo>
                <a:lnTo>
                  <a:pt x="1538226" y="185765"/>
                </a:lnTo>
                <a:close/>
                <a:moveTo>
                  <a:pt x="1792936" y="0"/>
                </a:moveTo>
                <a:lnTo>
                  <a:pt x="1707895" y="0"/>
                </a:lnTo>
                <a:lnTo>
                  <a:pt x="1598504" y="185765"/>
                </a:lnTo>
                <a:lnTo>
                  <a:pt x="1683545" y="185765"/>
                </a:lnTo>
                <a:close/>
                <a:moveTo>
                  <a:pt x="1938255" y="0"/>
                </a:moveTo>
                <a:lnTo>
                  <a:pt x="1853214" y="0"/>
                </a:lnTo>
                <a:lnTo>
                  <a:pt x="1743823" y="185765"/>
                </a:lnTo>
                <a:lnTo>
                  <a:pt x="1828864" y="185765"/>
                </a:lnTo>
                <a:close/>
                <a:moveTo>
                  <a:pt x="2083574" y="0"/>
                </a:moveTo>
                <a:lnTo>
                  <a:pt x="1998533" y="0"/>
                </a:lnTo>
                <a:lnTo>
                  <a:pt x="1889142" y="185765"/>
                </a:lnTo>
                <a:lnTo>
                  <a:pt x="1974183" y="185765"/>
                </a:lnTo>
                <a:close/>
                <a:moveTo>
                  <a:pt x="2228893" y="0"/>
                </a:moveTo>
                <a:lnTo>
                  <a:pt x="2143852" y="0"/>
                </a:lnTo>
                <a:lnTo>
                  <a:pt x="2034461" y="185765"/>
                </a:lnTo>
                <a:lnTo>
                  <a:pt x="2119502" y="185765"/>
                </a:lnTo>
                <a:close/>
                <a:moveTo>
                  <a:pt x="2374212" y="0"/>
                </a:moveTo>
                <a:lnTo>
                  <a:pt x="2289171" y="0"/>
                </a:lnTo>
                <a:lnTo>
                  <a:pt x="2179780" y="185765"/>
                </a:lnTo>
                <a:lnTo>
                  <a:pt x="2264821" y="185765"/>
                </a:lnTo>
                <a:close/>
                <a:moveTo>
                  <a:pt x="2519531" y="0"/>
                </a:moveTo>
                <a:lnTo>
                  <a:pt x="2434490" y="0"/>
                </a:lnTo>
                <a:lnTo>
                  <a:pt x="2325099" y="185765"/>
                </a:lnTo>
                <a:lnTo>
                  <a:pt x="2410140" y="185765"/>
                </a:lnTo>
                <a:close/>
                <a:moveTo>
                  <a:pt x="2664850" y="0"/>
                </a:moveTo>
                <a:lnTo>
                  <a:pt x="2579809" y="0"/>
                </a:lnTo>
                <a:lnTo>
                  <a:pt x="2470418" y="185765"/>
                </a:lnTo>
                <a:lnTo>
                  <a:pt x="2555459" y="185765"/>
                </a:lnTo>
                <a:close/>
                <a:moveTo>
                  <a:pt x="2810169" y="0"/>
                </a:moveTo>
                <a:lnTo>
                  <a:pt x="2725128" y="0"/>
                </a:lnTo>
                <a:lnTo>
                  <a:pt x="2615737" y="185765"/>
                </a:lnTo>
                <a:lnTo>
                  <a:pt x="2700778" y="185765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2910" y="5699760"/>
            <a:ext cx="853440" cy="533400"/>
          </a:xfrm>
          <a:custGeom>
            <a:avLst/>
            <a:gdLst>
              <a:gd name="connsiteX0" fmla="*/ 0 w 853440"/>
              <a:gd name="connsiteY0" fmla="*/ 0 h 518160"/>
              <a:gd name="connsiteX1" fmla="*/ 0 w 853440"/>
              <a:gd name="connsiteY1" fmla="*/ 316230 h 518160"/>
              <a:gd name="connsiteX2" fmla="*/ 201930 w 853440"/>
              <a:gd name="connsiteY2" fmla="*/ 518160 h 518160"/>
              <a:gd name="connsiteX3" fmla="*/ 853440 w 853440"/>
              <a:gd name="connsiteY3" fmla="*/ 518160 h 518160"/>
            </a:gdLst>
            <a:ahLst/>
            <a:cxnLst/>
            <a:rect l="l" t="t" r="r" b="b"/>
            <a:pathLst>
              <a:path w="853440" h="518160">
                <a:moveTo>
                  <a:pt x="0" y="0"/>
                </a:moveTo>
                <a:lnTo>
                  <a:pt x="0" y="316230"/>
                </a:lnTo>
                <a:lnTo>
                  <a:pt x="201930" y="518160"/>
                </a:lnTo>
                <a:lnTo>
                  <a:pt x="853440" y="518160"/>
                </a:lnTo>
              </a:path>
            </a:pathLst>
          </a:custGeom>
          <a:noFill/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504762" y="6294119"/>
            <a:ext cx="2511228" cy="129555"/>
          </a:xfrm>
          <a:prstGeom prst="parallelogram">
            <a:avLst>
              <a:gd name="adj" fmla="val 69923"/>
            </a:avLst>
          </a:prstGeom>
          <a:gradFill>
            <a:gsLst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54091" y="1234440"/>
            <a:ext cx="4207439" cy="4805256"/>
          </a:xfrm>
          <a:prstGeom prst="snip2DiagRect">
            <a:avLst>
              <a:gd name="adj1" fmla="val 0"/>
              <a:gd name="adj2" fmla="val 5042"/>
            </a:avLst>
          </a:prstGeom>
          <a:gradFill>
            <a:gsLst>
              <a:gs pos="0">
                <a:schemeClr val="accent2"/>
              </a:gs>
              <a:gs pos="15000">
                <a:schemeClr val="accent1">
                  <a:alpha val="20000"/>
                </a:schemeClr>
              </a:gs>
              <a:gs pos="85000">
                <a:schemeClr val="accent1">
                  <a:alpha val="20000"/>
                </a:schemeClr>
              </a:gs>
              <a:gs pos="100000">
                <a:schemeClr val="accent2"/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42766" y="3024678"/>
            <a:ext cx="5995143" cy="19326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100">
                <a:ln w="254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典型回测结果</a:t>
            </a:r>
            <a:endParaRPr kumimoji="1" lang="zh-CN" alt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">
            <a:alphaModFix amt="100000"/>
          </a:blip>
          <a:srcRect l="28234" t="8712" r="26827" b="14800"/>
          <a:stretch>
            <a:fillRect/>
          </a:stretch>
        </p:blipFill>
        <p:spPr>
          <a:xfrm>
            <a:off x="1057644" y="1565495"/>
            <a:ext cx="3615315" cy="4102284"/>
          </a:xfrm>
          <a:custGeom>
            <a:avLst/>
            <a:gdLst>
              <a:gd name="connsiteX0" fmla="*/ 0 w 3615315"/>
              <a:gd name="connsiteY0" fmla="*/ 0 h 4102284"/>
              <a:gd name="connsiteX1" fmla="*/ 3615315 w 3615315"/>
              <a:gd name="connsiteY1" fmla="*/ 0 h 4102284"/>
              <a:gd name="connsiteX2" fmla="*/ 3615315 w 3615315"/>
              <a:gd name="connsiteY2" fmla="*/ 4102284 h 4102284"/>
              <a:gd name="connsiteX3" fmla="*/ 0 w 3615315"/>
              <a:gd name="connsiteY3" fmla="*/ 4102284 h 4102284"/>
            </a:gdLst>
            <a:ahLst/>
            <a:cxnLst/>
            <a:rect l="l" t="t" r="r" b="b"/>
            <a:pathLst>
              <a:path w="3615315" h="4102284">
                <a:moveTo>
                  <a:pt x="0" y="0"/>
                </a:moveTo>
                <a:lnTo>
                  <a:pt x="3615315" y="0"/>
                </a:lnTo>
                <a:lnTo>
                  <a:pt x="3615315" y="4102284"/>
                </a:lnTo>
                <a:lnTo>
                  <a:pt x="0" y="410228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5429167" y="1925997"/>
            <a:ext cx="2703548" cy="92227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7000">
                <a:ln w="12700">
                  <a:noFill/>
                </a:ln>
                <a:gradFill>
                  <a:gsLst>
                    <a:gs pos="0">
                      <a:srgbClr val="D5DEFA">
                        <a:alpha val="100000"/>
                      </a:srgbClr>
                    </a:gs>
                    <a:gs pos="100000">
                      <a:srgbClr val="2B59E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05049" y="-688"/>
            <a:ext cx="1601327" cy="28562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7000">
                <a:ln w="12700">
                  <a:noFill/>
                </a:ln>
                <a:gradFill>
                  <a:gsLst>
                    <a:gs pos="0">
                      <a:srgbClr val="D5DEFA">
                        <a:alpha val="100000"/>
                      </a:srgbClr>
                    </a:gs>
                    <a:gs pos="100000">
                      <a:srgbClr val="2B59E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779750" y="776224"/>
            <a:ext cx="4535962" cy="142159"/>
          </a:xfrm>
          <a:prstGeom prst="parallelogram">
            <a:avLst>
              <a:gd name="adj" fmla="val 5116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688310" y="711199"/>
            <a:ext cx="4241322" cy="142160"/>
          </a:xfrm>
          <a:prstGeom prst="parallelogram">
            <a:avLst>
              <a:gd name="adj" fmla="val 51163"/>
            </a:avLst>
          </a:prstGeom>
          <a:gradFill>
            <a:gsLst>
              <a:gs pos="2000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391314" y="5052710"/>
            <a:ext cx="4292280" cy="312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32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 Design  - - - - - - - - - - - - - - - - - - 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930074" y="4927908"/>
            <a:ext cx="7583746" cy="77152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398086" y="4927908"/>
            <a:ext cx="5719883" cy="77152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9743" y="5050154"/>
            <a:ext cx="542926" cy="542926"/>
          </a:xfrm>
          <a:prstGeom prst="ellipse">
            <a:avLst/>
          </a:prstGeom>
          <a:solidFill>
            <a:schemeClr val="bg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7726079" y="-419144"/>
            <a:ext cx="358586" cy="454412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886461" y="5050154"/>
            <a:ext cx="542926" cy="542926"/>
          </a:xfrm>
          <a:prstGeom prst="ellipse">
            <a:avLst/>
          </a:prstGeom>
          <a:solidFill>
            <a:schemeClr val="bg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5591810" y="1673860"/>
            <a:ext cx="76200" cy="362712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819293" y="1712501"/>
            <a:ext cx="4249283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指标结果与分析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830141" y="5221217"/>
            <a:ext cx="282129" cy="2007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1016860" y="5214867"/>
            <a:ext cx="282129" cy="2134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19140" y="2115185"/>
            <a:ext cx="4249420" cy="26600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初始资金：1,000,000，结束资金：672,139，总净收益：- 327,861。
最大回撤：- 308,000（30.8%），年化收益率：- 113%，Sharpe 比率：- 0.97，总交易次数：86。
策略在此测试周期内表现不佳，存在连续亏损情况，回撤与收益比偏低，表明参数或逻辑尚需优化。
例如，通过调整 fast_window 和 slow_window 参数，可以优化策略的信号生成机制，提高策略的收益表现。</a:t>
            </a:r>
            <a:endParaRPr kumimoji="1" lang="en-US" altLang="zh-CN" sz="1400">
              <a:ln w="12700">
                <a:noFill/>
              </a:ln>
              <a:solidFill>
                <a:srgbClr val="0D0D0D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回测结果样例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5400000">
            <a:off x="2765459" y="-409619"/>
            <a:ext cx="358586" cy="454412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52145" y="1683385"/>
            <a:ext cx="76200" cy="361759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58673" y="1722026"/>
            <a:ext cx="4249283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示例策略与参数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39470" y="2204720"/>
            <a:ext cx="4249420" cy="26600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示例策略：动态双均线策略，合约：AL2401（沪铝主力合约），时间段：2024- 04- 01 至 2024- 05- 01。
参数：fast_window = 50, slow_window = 200, min_price_move = 50, min_trade_interval = 300。
该策略通过快慢均线的交叉信号进行交易决策，参数设置直接影响策略的交易频率和收益表现。</a:t>
            </a:r>
            <a:endParaRPr kumimoji="1" lang="en-US" altLang="zh-CN" sz="1400">
              <a:ln w="12700">
                <a:noFill/>
              </a:ln>
              <a:solidFill>
                <a:srgbClr val="0D0D0D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77290" y="2001520"/>
            <a:ext cx="3759200" cy="375920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1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77290" y="2499360"/>
            <a:ext cx="2763520" cy="276352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77290" y="2631440"/>
            <a:ext cx="2499360" cy="249936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89718" y="2843868"/>
            <a:ext cx="2074504" cy="2074504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93000">
                  <a:schemeClr val="bg1">
                    <a:alpha val="0"/>
                  </a:schemeClr>
                </a:gs>
              </a:gsLst>
              <a:lin ang="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1891360" y="3430529"/>
            <a:ext cx="1071220" cy="90118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2310130" y="2926080"/>
            <a:ext cx="2357120" cy="5486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785360" y="2493010"/>
            <a:ext cx="6216650" cy="12979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通过绩效指标和图表分析，评估策略的收益能力、风险控制能力和整体表现。
例如，动态双均线策略在测试周期内表现不佳，主要原因是参数设置不合理，导致交易信号频繁且方向错误。
通过调整参数和优化策略逻辑，可以提高策略的收益表现和风险控制能力。</a:t>
            </a:r>
            <a:endParaRPr kumimoji="1" lang="en-US" altLang="zh-CN" sz="1400">
              <a:ln w="12700">
                <a:noFill/>
              </a:ln>
              <a:solidFill>
                <a:srgbClr val="0D0D0D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2552034" y="3014469"/>
            <a:ext cx="1779936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策略表现评估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4389120" y="3147061"/>
            <a:ext cx="137160" cy="118241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310130" y="4352209"/>
            <a:ext cx="2357120" cy="5486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785360" y="4202430"/>
            <a:ext cx="6216650" cy="16440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根据回测结果，提出优化建议，如调整策略参数、改进策略逻辑、引入更多技术指标等。
例如，可以增加止损机制，避免单笔交易亏损过大；引入更多技术指标（如 RSI、布林通道）进行信号过滤，提高信号的可靠性。
通过不断优化策略，提升策略的适应性和稳定性，以应对复杂多变的市场环境。</a:t>
            </a:r>
            <a:endParaRPr kumimoji="1" lang="en-US" altLang="zh-CN" sz="1400">
              <a:ln w="12700">
                <a:noFill/>
              </a:ln>
              <a:solidFill>
                <a:srgbClr val="0D0D0D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2552034" y="4440598"/>
            <a:ext cx="1779936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优化建议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>
            <a:off x="4389120" y="4573190"/>
            <a:ext cx="137160" cy="118241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回测结果分析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694325"/>
            <a:ext cx="864000" cy="864000"/>
          </a:xfrm>
          <a:prstGeom prst="roundRect">
            <a:avLst/>
          </a:prstGeom>
          <a:gradFill>
            <a:gsLst>
              <a:gs pos="1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3000000" scaled="0"/>
          </a:gradFill>
          <a:ln cap="flat">
            <a:noFill/>
            <a:prstDash val="solid"/>
            <a:miter/>
          </a:ln>
          <a:effectLst>
            <a:outerShdw blurRad="381000" dist="127000" dir="30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60464" y="1947663"/>
            <a:ext cx="432000" cy="357324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399" y="2826235"/>
            <a:ext cx="5045271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参数优化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399" y="3675465"/>
            <a:ext cx="5045271" cy="20216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对策略参数（如 fast_window, slow_window, min_trade_interval 等）进行网格搜索，找到最优参数组合。
例如，通过调整 fast_window 和 slow_window 的值，找到最佳的均线交叉信号生成机制，提高策略的收益表现。
参数优化可以显著提升策略的性能，但需要结合市场情况进行灵活调整。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69904" y="1694325"/>
            <a:ext cx="864000" cy="864000"/>
          </a:xfrm>
          <a:prstGeom prst="roundRect">
            <a:avLst/>
          </a:pr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3000000" scaled="0"/>
          </a:gradFill>
          <a:ln cap="flat">
            <a:noFill/>
            <a:prstDash val="solid"/>
            <a:miter/>
          </a:ln>
          <a:effectLst>
            <a:outerShdw blurRad="381000" dist="127000" dir="30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85904" y="1910325"/>
            <a:ext cx="432000" cy="43200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73629" y="2826235"/>
            <a:ext cx="5045271" cy="72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逻辑改进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473629" y="3675465"/>
            <a:ext cx="5045271" cy="20216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改进策略逻辑，引入更多技术指标（如 RSI、布林通道）进行信号过滤，提高信号的可靠性。
例如，通过结合 RSI 指标，避免在超买或超卖区域进行交易，减少无效交易信号，提高策略的收益表现。
逻辑改进可以提升策略的适应性和稳定性，使其在不同市场环境下都能保持良好的表现。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策略优化方向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24405" y="396434"/>
            <a:ext cx="11343190" cy="6065134"/>
          </a:xfrm>
          <a:custGeom>
            <a:avLst/>
            <a:gdLst>
              <a:gd name="connsiteX0" fmla="*/ 332256 w 11343190"/>
              <a:gd name="connsiteY0" fmla="*/ 0 h 6065134"/>
              <a:gd name="connsiteX1" fmla="*/ 5422468 w 11343190"/>
              <a:gd name="connsiteY1" fmla="*/ 0 h 6065134"/>
              <a:gd name="connsiteX2" fmla="*/ 5570603 w 11343190"/>
              <a:gd name="connsiteY2" fmla="*/ 274127 h 6065134"/>
              <a:gd name="connsiteX3" fmla="*/ 11106264 w 11343190"/>
              <a:gd name="connsiteY3" fmla="*/ 274127 h 6065134"/>
              <a:gd name="connsiteX4" fmla="*/ 11343190 w 11343190"/>
              <a:gd name="connsiteY4" fmla="*/ 447378 h 6065134"/>
              <a:gd name="connsiteX5" fmla="*/ 11343190 w 11343190"/>
              <a:gd name="connsiteY5" fmla="*/ 5768939 h 6065134"/>
              <a:gd name="connsiteX6" fmla="*/ 10989417 w 11343190"/>
              <a:gd name="connsiteY6" fmla="*/ 6065134 h 6065134"/>
              <a:gd name="connsiteX7" fmla="*/ 3072908 w 11343190"/>
              <a:gd name="connsiteY7" fmla="*/ 6065134 h 6065134"/>
              <a:gd name="connsiteX8" fmla="*/ 2950852 w 11343190"/>
              <a:gd name="connsiteY8" fmla="*/ 5839267 h 6065134"/>
              <a:gd name="connsiteX9" fmla="*/ 199101 w 11343190"/>
              <a:gd name="connsiteY9" fmla="*/ 5839267 h 6065134"/>
              <a:gd name="connsiteX10" fmla="*/ 0 w 11343190"/>
              <a:gd name="connsiteY10" fmla="*/ 5624871 h 6065134"/>
              <a:gd name="connsiteX11" fmla="*/ 0 w 11343190"/>
              <a:gd name="connsiteY11" fmla="*/ 278180 h 6065134"/>
            </a:gdLst>
            <a:ahLst/>
            <a:cxnLst/>
            <a:rect l="l" t="t" r="r" b="b"/>
            <a:pathLst>
              <a:path w="11343190" h="6065134">
                <a:moveTo>
                  <a:pt x="332256" y="0"/>
                </a:moveTo>
                <a:lnTo>
                  <a:pt x="5422468" y="0"/>
                </a:lnTo>
                <a:lnTo>
                  <a:pt x="5570603" y="274127"/>
                </a:lnTo>
                <a:lnTo>
                  <a:pt x="11106264" y="274127"/>
                </a:lnTo>
                <a:lnTo>
                  <a:pt x="11343190" y="447378"/>
                </a:lnTo>
                <a:lnTo>
                  <a:pt x="11343190" y="5768939"/>
                </a:lnTo>
                <a:lnTo>
                  <a:pt x="10989417" y="6065134"/>
                </a:lnTo>
                <a:lnTo>
                  <a:pt x="3072908" y="6065134"/>
                </a:lnTo>
                <a:lnTo>
                  <a:pt x="2950852" y="5839267"/>
                </a:lnTo>
                <a:lnTo>
                  <a:pt x="199101" y="5839267"/>
                </a:lnTo>
                <a:lnTo>
                  <a:pt x="0" y="5624871"/>
                </a:lnTo>
                <a:lnTo>
                  <a:pt x="0" y="27818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5000"/>
                </a:schemeClr>
              </a:gs>
              <a:gs pos="27000">
                <a:schemeClr val="accent2">
                  <a:lumMod val="100000"/>
                  <a:alpha val="30000"/>
                </a:schemeClr>
              </a:gs>
              <a:gs pos="75000">
                <a:schemeClr val="accent2">
                  <a:lumMod val="100000"/>
                  <a:alpha val="3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0"/>
          </a:gradFill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943600" y="396432"/>
            <a:ext cx="5600700" cy="172527"/>
          </a:xfrm>
          <a:prstGeom prst="parallelogram">
            <a:avLst>
              <a:gd name="adj" fmla="val 5861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43600" y="5924742"/>
            <a:ext cx="5836921" cy="544444"/>
          </a:xfrm>
          <a:custGeom>
            <a:avLst/>
            <a:gdLst>
              <a:gd name="connsiteX0" fmla="*/ 1 w 5836921"/>
              <a:gd name="connsiteY0" fmla="*/ 544444 h 544444"/>
              <a:gd name="connsiteX1" fmla="*/ 0 w 5836921"/>
              <a:gd name="connsiteY1" fmla="*/ 296751 h 544444"/>
              <a:gd name="connsiteX2" fmla="*/ 352277 w 5836921"/>
              <a:gd name="connsiteY2" fmla="*/ 1155 h 544444"/>
              <a:gd name="connsiteX3" fmla="*/ 357491 w 5836921"/>
              <a:gd name="connsiteY3" fmla="*/ 1155 h 544444"/>
              <a:gd name="connsiteX4" fmla="*/ 358308 w 5836921"/>
              <a:gd name="connsiteY4" fmla="*/ 0 h 544444"/>
              <a:gd name="connsiteX5" fmla="*/ 5836921 w 5836921"/>
              <a:gd name="connsiteY5" fmla="*/ 0 h 544444"/>
              <a:gd name="connsiteX6" fmla="*/ 5714834 w 5836921"/>
              <a:gd name="connsiteY6" fmla="*/ 172527 h 544444"/>
              <a:gd name="connsiteX7" fmla="*/ 443235 w 5836921"/>
              <a:gd name="connsiteY7" fmla="*/ 172527 h 544444"/>
            </a:gdLst>
            <a:ahLst/>
            <a:cxnLst/>
            <a:rect l="l" t="t" r="r" b="b"/>
            <a:pathLst>
              <a:path w="5836921" h="544444">
                <a:moveTo>
                  <a:pt x="1" y="544444"/>
                </a:moveTo>
                <a:lnTo>
                  <a:pt x="0" y="296751"/>
                </a:lnTo>
                <a:lnTo>
                  <a:pt x="352277" y="1155"/>
                </a:lnTo>
                <a:lnTo>
                  <a:pt x="357491" y="1155"/>
                </a:lnTo>
                <a:lnTo>
                  <a:pt x="358308" y="0"/>
                </a:lnTo>
                <a:lnTo>
                  <a:pt x="5836921" y="0"/>
                </a:lnTo>
                <a:lnTo>
                  <a:pt x="5714834" y="172527"/>
                </a:lnTo>
                <a:lnTo>
                  <a:pt x="443235" y="17252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163300" y="670560"/>
            <a:ext cx="601980" cy="464820"/>
          </a:xfrm>
          <a:custGeom>
            <a:avLst/>
            <a:gdLst>
              <a:gd name="connsiteX0" fmla="*/ 0 w 601980"/>
              <a:gd name="connsiteY0" fmla="*/ 0 h 464820"/>
              <a:gd name="connsiteX1" fmla="*/ 350520 w 601980"/>
              <a:gd name="connsiteY1" fmla="*/ 0 h 464820"/>
              <a:gd name="connsiteX2" fmla="*/ 601980 w 601980"/>
              <a:gd name="connsiteY2" fmla="*/ 190500 h 464820"/>
              <a:gd name="connsiteX3" fmla="*/ 601980 w 601980"/>
              <a:gd name="connsiteY3" fmla="*/ 464820 h 464820"/>
            </a:gdLst>
            <a:ahLst/>
            <a:cxnLst/>
            <a:rect l="l" t="t" r="r" b="b"/>
            <a:pathLst>
              <a:path w="601980" h="464820">
                <a:moveTo>
                  <a:pt x="0" y="0"/>
                </a:moveTo>
                <a:lnTo>
                  <a:pt x="350520" y="0"/>
                </a:lnTo>
                <a:lnTo>
                  <a:pt x="601980" y="190500"/>
                </a:lnTo>
                <a:lnTo>
                  <a:pt x="601980" y="464820"/>
                </a:lnTo>
              </a:path>
            </a:pathLst>
          </a:custGeom>
          <a:noFill/>
          <a:ln w="508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9200000">
            <a:off x="320624" y="436397"/>
            <a:ext cx="427581" cy="57780"/>
          </a:xfrm>
          <a:prstGeom prst="trapezoid">
            <a:avLst>
              <a:gd name="adj" fmla="val 8034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28913" y="6284595"/>
            <a:ext cx="2810169" cy="185765"/>
          </a:xfrm>
          <a:custGeom>
            <a:avLst/>
            <a:gdLst>
              <a:gd name="connsiteX0" fmla="*/ 194432 w 2810169"/>
              <a:gd name="connsiteY0" fmla="*/ 0 h 185765"/>
              <a:gd name="connsiteX1" fmla="*/ 109391 w 2810169"/>
              <a:gd name="connsiteY1" fmla="*/ 0 h 185765"/>
              <a:gd name="connsiteX2" fmla="*/ 0 w 2810169"/>
              <a:gd name="connsiteY2" fmla="*/ 185765 h 185765"/>
              <a:gd name="connsiteX3" fmla="*/ 85041 w 2810169"/>
              <a:gd name="connsiteY3" fmla="*/ 185765 h 185765"/>
              <a:gd name="connsiteX4" fmla="*/ 339746 w 2810169"/>
              <a:gd name="connsiteY4" fmla="*/ 0 h 185765"/>
              <a:gd name="connsiteX5" fmla="*/ 254705 w 2810169"/>
              <a:gd name="connsiteY5" fmla="*/ 0 h 185765"/>
              <a:gd name="connsiteX6" fmla="*/ 145314 w 2810169"/>
              <a:gd name="connsiteY6" fmla="*/ 185765 h 185765"/>
              <a:gd name="connsiteX7" fmla="*/ 230355 w 2810169"/>
              <a:gd name="connsiteY7" fmla="*/ 185765 h 185765"/>
              <a:gd name="connsiteX8" fmla="*/ 485065 w 2810169"/>
              <a:gd name="connsiteY8" fmla="*/ 0 h 185765"/>
              <a:gd name="connsiteX9" fmla="*/ 400024 w 2810169"/>
              <a:gd name="connsiteY9" fmla="*/ 0 h 185765"/>
              <a:gd name="connsiteX10" fmla="*/ 290633 w 2810169"/>
              <a:gd name="connsiteY10" fmla="*/ 185765 h 185765"/>
              <a:gd name="connsiteX11" fmla="*/ 375674 w 2810169"/>
              <a:gd name="connsiteY11" fmla="*/ 185765 h 185765"/>
              <a:gd name="connsiteX12" fmla="*/ 630384 w 2810169"/>
              <a:gd name="connsiteY12" fmla="*/ 0 h 185765"/>
              <a:gd name="connsiteX13" fmla="*/ 545343 w 2810169"/>
              <a:gd name="connsiteY13" fmla="*/ 0 h 185765"/>
              <a:gd name="connsiteX14" fmla="*/ 435952 w 2810169"/>
              <a:gd name="connsiteY14" fmla="*/ 185765 h 185765"/>
              <a:gd name="connsiteX15" fmla="*/ 520993 w 2810169"/>
              <a:gd name="connsiteY15" fmla="*/ 185765 h 185765"/>
              <a:gd name="connsiteX16" fmla="*/ 775703 w 2810169"/>
              <a:gd name="connsiteY16" fmla="*/ 0 h 185765"/>
              <a:gd name="connsiteX17" fmla="*/ 690662 w 2810169"/>
              <a:gd name="connsiteY17" fmla="*/ 0 h 185765"/>
              <a:gd name="connsiteX18" fmla="*/ 581271 w 2810169"/>
              <a:gd name="connsiteY18" fmla="*/ 185765 h 185765"/>
              <a:gd name="connsiteX19" fmla="*/ 666312 w 2810169"/>
              <a:gd name="connsiteY19" fmla="*/ 185765 h 185765"/>
              <a:gd name="connsiteX20" fmla="*/ 921022 w 2810169"/>
              <a:gd name="connsiteY20" fmla="*/ 0 h 185765"/>
              <a:gd name="connsiteX21" fmla="*/ 835981 w 2810169"/>
              <a:gd name="connsiteY21" fmla="*/ 0 h 185765"/>
              <a:gd name="connsiteX22" fmla="*/ 726590 w 2810169"/>
              <a:gd name="connsiteY22" fmla="*/ 185765 h 185765"/>
              <a:gd name="connsiteX23" fmla="*/ 811631 w 2810169"/>
              <a:gd name="connsiteY23" fmla="*/ 185765 h 185765"/>
              <a:gd name="connsiteX24" fmla="*/ 1066341 w 2810169"/>
              <a:gd name="connsiteY24" fmla="*/ 0 h 185765"/>
              <a:gd name="connsiteX25" fmla="*/ 981300 w 2810169"/>
              <a:gd name="connsiteY25" fmla="*/ 0 h 185765"/>
              <a:gd name="connsiteX26" fmla="*/ 871909 w 2810169"/>
              <a:gd name="connsiteY26" fmla="*/ 185765 h 185765"/>
              <a:gd name="connsiteX27" fmla="*/ 956950 w 2810169"/>
              <a:gd name="connsiteY27" fmla="*/ 185765 h 185765"/>
              <a:gd name="connsiteX28" fmla="*/ 1211660 w 2810169"/>
              <a:gd name="connsiteY28" fmla="*/ 0 h 185765"/>
              <a:gd name="connsiteX29" fmla="*/ 1126619 w 2810169"/>
              <a:gd name="connsiteY29" fmla="*/ 0 h 185765"/>
              <a:gd name="connsiteX30" fmla="*/ 1017228 w 2810169"/>
              <a:gd name="connsiteY30" fmla="*/ 185765 h 185765"/>
              <a:gd name="connsiteX31" fmla="*/ 1102269 w 2810169"/>
              <a:gd name="connsiteY31" fmla="*/ 185765 h 185765"/>
              <a:gd name="connsiteX32" fmla="*/ 1356979 w 2810169"/>
              <a:gd name="connsiteY32" fmla="*/ 0 h 185765"/>
              <a:gd name="connsiteX33" fmla="*/ 1271938 w 2810169"/>
              <a:gd name="connsiteY33" fmla="*/ 0 h 185765"/>
              <a:gd name="connsiteX34" fmla="*/ 1162547 w 2810169"/>
              <a:gd name="connsiteY34" fmla="*/ 185765 h 185765"/>
              <a:gd name="connsiteX35" fmla="*/ 1247588 w 2810169"/>
              <a:gd name="connsiteY35" fmla="*/ 185765 h 185765"/>
              <a:gd name="connsiteX36" fmla="*/ 1502298 w 2810169"/>
              <a:gd name="connsiteY36" fmla="*/ 0 h 185765"/>
              <a:gd name="connsiteX37" fmla="*/ 1417257 w 2810169"/>
              <a:gd name="connsiteY37" fmla="*/ 0 h 185765"/>
              <a:gd name="connsiteX38" fmla="*/ 1307866 w 2810169"/>
              <a:gd name="connsiteY38" fmla="*/ 185765 h 185765"/>
              <a:gd name="connsiteX39" fmla="*/ 1392907 w 2810169"/>
              <a:gd name="connsiteY39" fmla="*/ 185765 h 185765"/>
              <a:gd name="connsiteX40" fmla="*/ 1647617 w 2810169"/>
              <a:gd name="connsiteY40" fmla="*/ 0 h 185765"/>
              <a:gd name="connsiteX41" fmla="*/ 1562576 w 2810169"/>
              <a:gd name="connsiteY41" fmla="*/ 0 h 185765"/>
              <a:gd name="connsiteX42" fmla="*/ 1453185 w 2810169"/>
              <a:gd name="connsiteY42" fmla="*/ 185765 h 185765"/>
              <a:gd name="connsiteX43" fmla="*/ 1538226 w 2810169"/>
              <a:gd name="connsiteY43" fmla="*/ 185765 h 185765"/>
              <a:gd name="connsiteX44" fmla="*/ 1792936 w 2810169"/>
              <a:gd name="connsiteY44" fmla="*/ 0 h 185765"/>
              <a:gd name="connsiteX45" fmla="*/ 1707895 w 2810169"/>
              <a:gd name="connsiteY45" fmla="*/ 0 h 185765"/>
              <a:gd name="connsiteX46" fmla="*/ 1598504 w 2810169"/>
              <a:gd name="connsiteY46" fmla="*/ 185765 h 185765"/>
              <a:gd name="connsiteX47" fmla="*/ 1683545 w 2810169"/>
              <a:gd name="connsiteY47" fmla="*/ 185765 h 185765"/>
              <a:gd name="connsiteX48" fmla="*/ 1938255 w 2810169"/>
              <a:gd name="connsiteY48" fmla="*/ 0 h 185765"/>
              <a:gd name="connsiteX49" fmla="*/ 1853214 w 2810169"/>
              <a:gd name="connsiteY49" fmla="*/ 0 h 185765"/>
              <a:gd name="connsiteX50" fmla="*/ 1743823 w 2810169"/>
              <a:gd name="connsiteY50" fmla="*/ 185765 h 185765"/>
              <a:gd name="connsiteX51" fmla="*/ 1828864 w 2810169"/>
              <a:gd name="connsiteY51" fmla="*/ 185765 h 185765"/>
              <a:gd name="connsiteX52" fmla="*/ 2083574 w 2810169"/>
              <a:gd name="connsiteY52" fmla="*/ 0 h 185765"/>
              <a:gd name="connsiteX53" fmla="*/ 1998533 w 2810169"/>
              <a:gd name="connsiteY53" fmla="*/ 0 h 185765"/>
              <a:gd name="connsiteX54" fmla="*/ 1889142 w 2810169"/>
              <a:gd name="connsiteY54" fmla="*/ 185765 h 185765"/>
              <a:gd name="connsiteX55" fmla="*/ 1974183 w 2810169"/>
              <a:gd name="connsiteY55" fmla="*/ 185765 h 185765"/>
              <a:gd name="connsiteX56" fmla="*/ 2228893 w 2810169"/>
              <a:gd name="connsiteY56" fmla="*/ 0 h 185765"/>
              <a:gd name="connsiteX57" fmla="*/ 2143852 w 2810169"/>
              <a:gd name="connsiteY57" fmla="*/ 0 h 185765"/>
              <a:gd name="connsiteX58" fmla="*/ 2034461 w 2810169"/>
              <a:gd name="connsiteY58" fmla="*/ 185765 h 185765"/>
              <a:gd name="connsiteX59" fmla="*/ 2119502 w 2810169"/>
              <a:gd name="connsiteY59" fmla="*/ 185765 h 185765"/>
              <a:gd name="connsiteX60" fmla="*/ 2374212 w 2810169"/>
              <a:gd name="connsiteY60" fmla="*/ 0 h 185765"/>
              <a:gd name="connsiteX61" fmla="*/ 2289171 w 2810169"/>
              <a:gd name="connsiteY61" fmla="*/ 0 h 185765"/>
              <a:gd name="connsiteX62" fmla="*/ 2179780 w 2810169"/>
              <a:gd name="connsiteY62" fmla="*/ 185765 h 185765"/>
              <a:gd name="connsiteX63" fmla="*/ 2264821 w 2810169"/>
              <a:gd name="connsiteY63" fmla="*/ 185765 h 185765"/>
              <a:gd name="connsiteX64" fmla="*/ 2519531 w 2810169"/>
              <a:gd name="connsiteY64" fmla="*/ 0 h 185765"/>
              <a:gd name="connsiteX65" fmla="*/ 2434490 w 2810169"/>
              <a:gd name="connsiteY65" fmla="*/ 0 h 185765"/>
              <a:gd name="connsiteX66" fmla="*/ 2325099 w 2810169"/>
              <a:gd name="connsiteY66" fmla="*/ 185765 h 185765"/>
              <a:gd name="connsiteX67" fmla="*/ 2410140 w 2810169"/>
              <a:gd name="connsiteY67" fmla="*/ 185765 h 185765"/>
              <a:gd name="connsiteX68" fmla="*/ 2664850 w 2810169"/>
              <a:gd name="connsiteY68" fmla="*/ 0 h 185765"/>
              <a:gd name="connsiteX69" fmla="*/ 2579809 w 2810169"/>
              <a:gd name="connsiteY69" fmla="*/ 0 h 185765"/>
              <a:gd name="connsiteX70" fmla="*/ 2470418 w 2810169"/>
              <a:gd name="connsiteY70" fmla="*/ 185765 h 185765"/>
              <a:gd name="connsiteX71" fmla="*/ 2555459 w 2810169"/>
              <a:gd name="connsiteY71" fmla="*/ 185765 h 185765"/>
              <a:gd name="connsiteX72" fmla="*/ 2810169 w 2810169"/>
              <a:gd name="connsiteY72" fmla="*/ 0 h 185765"/>
              <a:gd name="connsiteX73" fmla="*/ 2725128 w 2810169"/>
              <a:gd name="connsiteY73" fmla="*/ 0 h 185765"/>
              <a:gd name="connsiteX74" fmla="*/ 2615737 w 2810169"/>
              <a:gd name="connsiteY74" fmla="*/ 185765 h 185765"/>
              <a:gd name="connsiteX75" fmla="*/ 2700778 w 2810169"/>
              <a:gd name="connsiteY75" fmla="*/ 185765 h 185765"/>
            </a:gdLst>
            <a:ahLst/>
            <a:cxnLst/>
            <a:rect l="l" t="t" r="r" b="b"/>
            <a:pathLst>
              <a:path w="2810169" h="185765">
                <a:moveTo>
                  <a:pt x="194432" y="0"/>
                </a:moveTo>
                <a:lnTo>
                  <a:pt x="109391" y="0"/>
                </a:lnTo>
                <a:lnTo>
                  <a:pt x="0" y="185765"/>
                </a:lnTo>
                <a:lnTo>
                  <a:pt x="85041" y="185765"/>
                </a:lnTo>
                <a:close/>
                <a:moveTo>
                  <a:pt x="339746" y="0"/>
                </a:moveTo>
                <a:lnTo>
                  <a:pt x="254705" y="0"/>
                </a:lnTo>
                <a:lnTo>
                  <a:pt x="145314" y="185765"/>
                </a:lnTo>
                <a:lnTo>
                  <a:pt x="230355" y="185765"/>
                </a:lnTo>
                <a:close/>
                <a:moveTo>
                  <a:pt x="485065" y="0"/>
                </a:moveTo>
                <a:lnTo>
                  <a:pt x="400024" y="0"/>
                </a:lnTo>
                <a:lnTo>
                  <a:pt x="290633" y="185765"/>
                </a:lnTo>
                <a:lnTo>
                  <a:pt x="375674" y="185765"/>
                </a:lnTo>
                <a:close/>
                <a:moveTo>
                  <a:pt x="630384" y="0"/>
                </a:moveTo>
                <a:lnTo>
                  <a:pt x="545343" y="0"/>
                </a:lnTo>
                <a:lnTo>
                  <a:pt x="435952" y="185765"/>
                </a:lnTo>
                <a:lnTo>
                  <a:pt x="520993" y="185765"/>
                </a:lnTo>
                <a:close/>
                <a:moveTo>
                  <a:pt x="775703" y="0"/>
                </a:moveTo>
                <a:lnTo>
                  <a:pt x="690662" y="0"/>
                </a:lnTo>
                <a:lnTo>
                  <a:pt x="581271" y="185765"/>
                </a:lnTo>
                <a:lnTo>
                  <a:pt x="666312" y="185765"/>
                </a:lnTo>
                <a:close/>
                <a:moveTo>
                  <a:pt x="921022" y="0"/>
                </a:moveTo>
                <a:lnTo>
                  <a:pt x="835981" y="0"/>
                </a:lnTo>
                <a:lnTo>
                  <a:pt x="726590" y="185765"/>
                </a:lnTo>
                <a:lnTo>
                  <a:pt x="811631" y="185765"/>
                </a:lnTo>
                <a:close/>
                <a:moveTo>
                  <a:pt x="1066341" y="0"/>
                </a:moveTo>
                <a:lnTo>
                  <a:pt x="981300" y="0"/>
                </a:lnTo>
                <a:lnTo>
                  <a:pt x="871909" y="185765"/>
                </a:lnTo>
                <a:lnTo>
                  <a:pt x="956950" y="185765"/>
                </a:lnTo>
                <a:close/>
                <a:moveTo>
                  <a:pt x="1211660" y="0"/>
                </a:moveTo>
                <a:lnTo>
                  <a:pt x="1126619" y="0"/>
                </a:lnTo>
                <a:lnTo>
                  <a:pt x="1017228" y="185765"/>
                </a:lnTo>
                <a:lnTo>
                  <a:pt x="1102269" y="185765"/>
                </a:lnTo>
                <a:close/>
                <a:moveTo>
                  <a:pt x="1356979" y="0"/>
                </a:moveTo>
                <a:lnTo>
                  <a:pt x="1271938" y="0"/>
                </a:lnTo>
                <a:lnTo>
                  <a:pt x="1162547" y="185765"/>
                </a:lnTo>
                <a:lnTo>
                  <a:pt x="1247588" y="185765"/>
                </a:lnTo>
                <a:close/>
                <a:moveTo>
                  <a:pt x="1502298" y="0"/>
                </a:moveTo>
                <a:lnTo>
                  <a:pt x="1417257" y="0"/>
                </a:lnTo>
                <a:lnTo>
                  <a:pt x="1307866" y="185765"/>
                </a:lnTo>
                <a:lnTo>
                  <a:pt x="1392907" y="185765"/>
                </a:lnTo>
                <a:close/>
                <a:moveTo>
                  <a:pt x="1647617" y="0"/>
                </a:moveTo>
                <a:lnTo>
                  <a:pt x="1562576" y="0"/>
                </a:lnTo>
                <a:lnTo>
                  <a:pt x="1453185" y="185765"/>
                </a:lnTo>
                <a:lnTo>
                  <a:pt x="1538226" y="185765"/>
                </a:lnTo>
                <a:close/>
                <a:moveTo>
                  <a:pt x="1792936" y="0"/>
                </a:moveTo>
                <a:lnTo>
                  <a:pt x="1707895" y="0"/>
                </a:lnTo>
                <a:lnTo>
                  <a:pt x="1598504" y="185765"/>
                </a:lnTo>
                <a:lnTo>
                  <a:pt x="1683545" y="185765"/>
                </a:lnTo>
                <a:close/>
                <a:moveTo>
                  <a:pt x="1938255" y="0"/>
                </a:moveTo>
                <a:lnTo>
                  <a:pt x="1853214" y="0"/>
                </a:lnTo>
                <a:lnTo>
                  <a:pt x="1743823" y="185765"/>
                </a:lnTo>
                <a:lnTo>
                  <a:pt x="1828864" y="185765"/>
                </a:lnTo>
                <a:close/>
                <a:moveTo>
                  <a:pt x="2083574" y="0"/>
                </a:moveTo>
                <a:lnTo>
                  <a:pt x="1998533" y="0"/>
                </a:lnTo>
                <a:lnTo>
                  <a:pt x="1889142" y="185765"/>
                </a:lnTo>
                <a:lnTo>
                  <a:pt x="1974183" y="185765"/>
                </a:lnTo>
                <a:close/>
                <a:moveTo>
                  <a:pt x="2228893" y="0"/>
                </a:moveTo>
                <a:lnTo>
                  <a:pt x="2143852" y="0"/>
                </a:lnTo>
                <a:lnTo>
                  <a:pt x="2034461" y="185765"/>
                </a:lnTo>
                <a:lnTo>
                  <a:pt x="2119502" y="185765"/>
                </a:lnTo>
                <a:close/>
                <a:moveTo>
                  <a:pt x="2374212" y="0"/>
                </a:moveTo>
                <a:lnTo>
                  <a:pt x="2289171" y="0"/>
                </a:lnTo>
                <a:lnTo>
                  <a:pt x="2179780" y="185765"/>
                </a:lnTo>
                <a:lnTo>
                  <a:pt x="2264821" y="185765"/>
                </a:lnTo>
                <a:close/>
                <a:moveTo>
                  <a:pt x="2519531" y="0"/>
                </a:moveTo>
                <a:lnTo>
                  <a:pt x="2434490" y="0"/>
                </a:lnTo>
                <a:lnTo>
                  <a:pt x="2325099" y="185765"/>
                </a:lnTo>
                <a:lnTo>
                  <a:pt x="2410140" y="185765"/>
                </a:lnTo>
                <a:close/>
                <a:moveTo>
                  <a:pt x="2664850" y="0"/>
                </a:moveTo>
                <a:lnTo>
                  <a:pt x="2579809" y="0"/>
                </a:lnTo>
                <a:lnTo>
                  <a:pt x="2470418" y="185765"/>
                </a:lnTo>
                <a:lnTo>
                  <a:pt x="2555459" y="185765"/>
                </a:lnTo>
                <a:close/>
                <a:moveTo>
                  <a:pt x="2810169" y="0"/>
                </a:moveTo>
                <a:lnTo>
                  <a:pt x="2725128" y="0"/>
                </a:lnTo>
                <a:lnTo>
                  <a:pt x="2615737" y="185765"/>
                </a:lnTo>
                <a:lnTo>
                  <a:pt x="2700778" y="185765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2910" y="5699760"/>
            <a:ext cx="853440" cy="533400"/>
          </a:xfrm>
          <a:custGeom>
            <a:avLst/>
            <a:gdLst>
              <a:gd name="connsiteX0" fmla="*/ 0 w 853440"/>
              <a:gd name="connsiteY0" fmla="*/ 0 h 518160"/>
              <a:gd name="connsiteX1" fmla="*/ 0 w 853440"/>
              <a:gd name="connsiteY1" fmla="*/ 316230 h 518160"/>
              <a:gd name="connsiteX2" fmla="*/ 201930 w 853440"/>
              <a:gd name="connsiteY2" fmla="*/ 518160 h 518160"/>
              <a:gd name="connsiteX3" fmla="*/ 853440 w 853440"/>
              <a:gd name="connsiteY3" fmla="*/ 518160 h 518160"/>
            </a:gdLst>
            <a:ahLst/>
            <a:cxnLst/>
            <a:rect l="l" t="t" r="r" b="b"/>
            <a:pathLst>
              <a:path w="853440" h="518160">
                <a:moveTo>
                  <a:pt x="0" y="0"/>
                </a:moveTo>
                <a:lnTo>
                  <a:pt x="0" y="316230"/>
                </a:lnTo>
                <a:lnTo>
                  <a:pt x="201930" y="518160"/>
                </a:lnTo>
                <a:lnTo>
                  <a:pt x="853440" y="518160"/>
                </a:lnTo>
              </a:path>
            </a:pathLst>
          </a:custGeom>
          <a:noFill/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504762" y="6294119"/>
            <a:ext cx="2511228" cy="129555"/>
          </a:xfrm>
          <a:prstGeom prst="parallelogram">
            <a:avLst>
              <a:gd name="adj" fmla="val 69923"/>
            </a:avLst>
          </a:prstGeom>
          <a:gradFill>
            <a:gsLst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54091" y="1234440"/>
            <a:ext cx="4207439" cy="4805256"/>
          </a:xfrm>
          <a:prstGeom prst="snip2DiagRect">
            <a:avLst>
              <a:gd name="adj1" fmla="val 0"/>
              <a:gd name="adj2" fmla="val 5042"/>
            </a:avLst>
          </a:prstGeom>
          <a:gradFill>
            <a:gsLst>
              <a:gs pos="0">
                <a:schemeClr val="accent2"/>
              </a:gs>
              <a:gs pos="15000">
                <a:schemeClr val="accent1">
                  <a:alpha val="20000"/>
                </a:schemeClr>
              </a:gs>
              <a:gs pos="85000">
                <a:schemeClr val="accent1">
                  <a:alpha val="20000"/>
                </a:schemeClr>
              </a:gs>
              <a:gs pos="100000">
                <a:schemeClr val="accent2"/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42766" y="3024678"/>
            <a:ext cx="5995143" cy="19326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100">
                <a:ln w="254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项目总结与展望</a:t>
            </a:r>
            <a:endParaRPr kumimoji="1" lang="zh-CN" alt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">
            <a:alphaModFix amt="100000"/>
          </a:blip>
          <a:srcRect l="28234" t="8712" r="26827" b="14800"/>
          <a:stretch>
            <a:fillRect/>
          </a:stretch>
        </p:blipFill>
        <p:spPr>
          <a:xfrm>
            <a:off x="1057644" y="1565495"/>
            <a:ext cx="3615315" cy="4102284"/>
          </a:xfrm>
          <a:custGeom>
            <a:avLst/>
            <a:gdLst>
              <a:gd name="connsiteX0" fmla="*/ 0 w 3615315"/>
              <a:gd name="connsiteY0" fmla="*/ 0 h 4102284"/>
              <a:gd name="connsiteX1" fmla="*/ 3615315 w 3615315"/>
              <a:gd name="connsiteY1" fmla="*/ 0 h 4102284"/>
              <a:gd name="connsiteX2" fmla="*/ 3615315 w 3615315"/>
              <a:gd name="connsiteY2" fmla="*/ 4102284 h 4102284"/>
              <a:gd name="connsiteX3" fmla="*/ 0 w 3615315"/>
              <a:gd name="connsiteY3" fmla="*/ 4102284 h 4102284"/>
            </a:gdLst>
            <a:ahLst/>
            <a:cxnLst/>
            <a:rect l="l" t="t" r="r" b="b"/>
            <a:pathLst>
              <a:path w="3615315" h="4102284">
                <a:moveTo>
                  <a:pt x="0" y="0"/>
                </a:moveTo>
                <a:lnTo>
                  <a:pt x="3615315" y="0"/>
                </a:lnTo>
                <a:lnTo>
                  <a:pt x="3615315" y="4102284"/>
                </a:lnTo>
                <a:lnTo>
                  <a:pt x="0" y="410228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5429167" y="1925997"/>
            <a:ext cx="2703548" cy="92227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7000">
                <a:ln w="12700">
                  <a:noFill/>
                </a:ln>
                <a:gradFill>
                  <a:gsLst>
                    <a:gs pos="0">
                      <a:srgbClr val="D5DEFA">
                        <a:alpha val="100000"/>
                      </a:srgbClr>
                    </a:gs>
                    <a:gs pos="100000">
                      <a:srgbClr val="2B59E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05049" y="-688"/>
            <a:ext cx="1601327" cy="28562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7000">
                <a:ln w="12700">
                  <a:noFill/>
                </a:ln>
                <a:gradFill>
                  <a:gsLst>
                    <a:gs pos="0">
                      <a:srgbClr val="D5DEFA">
                        <a:alpha val="100000"/>
                      </a:srgbClr>
                    </a:gs>
                    <a:gs pos="100000">
                      <a:srgbClr val="2B59E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05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779750" y="776224"/>
            <a:ext cx="4535962" cy="142159"/>
          </a:xfrm>
          <a:prstGeom prst="parallelogram">
            <a:avLst>
              <a:gd name="adj" fmla="val 5116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688310" y="711199"/>
            <a:ext cx="4241322" cy="142160"/>
          </a:xfrm>
          <a:prstGeom prst="parallelogram">
            <a:avLst>
              <a:gd name="adj" fmla="val 51163"/>
            </a:avLst>
          </a:prstGeom>
          <a:gradFill>
            <a:gsLst>
              <a:gs pos="2000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391314" y="5052710"/>
            <a:ext cx="4292280" cy="312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32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 Design  - - - - - - - - - - - - - - - - - - 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364971" y="2281068"/>
            <a:ext cx="912904" cy="1053892"/>
          </a:xfrm>
          <a:custGeom>
            <a:avLst/>
            <a:gdLst>
              <a:gd name="T0" fmla="*/ 0 w 2066"/>
              <a:gd name="T1" fmla="*/ 0 h 2385"/>
              <a:gd name="T2" fmla="*/ 2066 w 2066"/>
              <a:gd name="T3" fmla="*/ 1193 h 2385"/>
              <a:gd name="T4" fmla="*/ 0 w 2066"/>
              <a:gd name="T5" fmla="*/ 2385 h 2385"/>
              <a:gd name="T6" fmla="*/ 0 w 2066"/>
              <a:gd name="T7" fmla="*/ 0 h 2385"/>
            </a:gdLst>
            <a:ahLst/>
            <a:cxnLst/>
            <a:rect l="0" t="0" r="r" b="b"/>
            <a:pathLst>
              <a:path w="2066" h="2385">
                <a:moveTo>
                  <a:pt x="0" y="0"/>
                </a:moveTo>
                <a:cubicBezTo>
                  <a:pt x="853" y="0"/>
                  <a:pt x="1640" y="455"/>
                  <a:pt x="2066" y="1193"/>
                </a:cubicBezTo>
                <a:lnTo>
                  <a:pt x="0" y="2385"/>
                </a:lnTo>
                <a:lnTo>
                  <a:pt x="0" y="0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406688" y="3042738"/>
            <a:ext cx="1100890" cy="1053892"/>
          </a:xfrm>
          <a:custGeom>
            <a:avLst/>
            <a:gdLst>
              <a:gd name="T0" fmla="*/ 2066 w 2492"/>
              <a:gd name="T1" fmla="*/ 0 h 2385"/>
              <a:gd name="T2" fmla="*/ 2066 w 2492"/>
              <a:gd name="T3" fmla="*/ 2385 h 2385"/>
              <a:gd name="T4" fmla="*/ 0 w 2492"/>
              <a:gd name="T5" fmla="*/ 1192 h 2385"/>
              <a:gd name="T6" fmla="*/ 2066 w 2492"/>
              <a:gd name="T7" fmla="*/ 0 h 2385"/>
            </a:gdLst>
            <a:ahLst/>
            <a:cxnLst/>
            <a:rect l="0" t="0" r="r" b="b"/>
            <a:pathLst>
              <a:path w="2492" h="2385">
                <a:moveTo>
                  <a:pt x="2066" y="0"/>
                </a:moveTo>
                <a:cubicBezTo>
                  <a:pt x="2492" y="738"/>
                  <a:pt x="2492" y="1647"/>
                  <a:pt x="2066" y="2385"/>
                </a:cubicBezTo>
                <a:lnTo>
                  <a:pt x="0" y="1192"/>
                </a:lnTo>
                <a:lnTo>
                  <a:pt x="2066" y="0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64971" y="3802972"/>
            <a:ext cx="912904" cy="1055068"/>
          </a:xfrm>
          <a:custGeom>
            <a:avLst/>
            <a:gdLst>
              <a:gd name="T0" fmla="*/ 2066 w 2066"/>
              <a:gd name="T1" fmla="*/ 1193 h 2386"/>
              <a:gd name="T2" fmla="*/ 0 w 2066"/>
              <a:gd name="T3" fmla="*/ 2386 h 2386"/>
              <a:gd name="T4" fmla="*/ 0 w 2066"/>
              <a:gd name="T5" fmla="*/ 0 h 2386"/>
              <a:gd name="T6" fmla="*/ 2066 w 2066"/>
              <a:gd name="T7" fmla="*/ 1193 h 2386"/>
            </a:gdLst>
            <a:ahLst/>
            <a:cxnLst/>
            <a:rect l="0" t="0" r="r" b="b"/>
            <a:pathLst>
              <a:path w="2066" h="2386">
                <a:moveTo>
                  <a:pt x="2066" y="1193"/>
                </a:moveTo>
                <a:cubicBezTo>
                  <a:pt x="1640" y="1931"/>
                  <a:pt x="853" y="2386"/>
                  <a:pt x="0" y="2386"/>
                </a:cubicBezTo>
                <a:lnTo>
                  <a:pt x="0" y="0"/>
                </a:lnTo>
                <a:lnTo>
                  <a:pt x="2066" y="1193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48328" y="3802973"/>
            <a:ext cx="911728" cy="1055066"/>
          </a:xfrm>
          <a:custGeom>
            <a:avLst/>
            <a:gdLst>
              <a:gd name="T0" fmla="*/ 2065 w 2065"/>
              <a:gd name="T1" fmla="*/ 2386 h 2386"/>
              <a:gd name="T2" fmla="*/ 0 w 2065"/>
              <a:gd name="T3" fmla="*/ 1193 h 2386"/>
              <a:gd name="T4" fmla="*/ 2065 w 2065"/>
              <a:gd name="T5" fmla="*/ 0 h 2386"/>
              <a:gd name="T6" fmla="*/ 2065 w 2065"/>
              <a:gd name="T7" fmla="*/ 2386 h 2386"/>
            </a:gdLst>
            <a:ahLst/>
            <a:cxnLst/>
            <a:rect l="0" t="0" r="r" b="b"/>
            <a:pathLst>
              <a:path w="2065" h="2386">
                <a:moveTo>
                  <a:pt x="2065" y="2386"/>
                </a:moveTo>
                <a:cubicBezTo>
                  <a:pt x="1213" y="2386"/>
                  <a:pt x="426" y="1931"/>
                  <a:pt x="0" y="1193"/>
                </a:cubicBezTo>
                <a:lnTo>
                  <a:pt x="2065" y="0"/>
                </a:lnTo>
                <a:lnTo>
                  <a:pt x="2065" y="2386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18626" y="3042739"/>
            <a:ext cx="1099712" cy="1053890"/>
          </a:xfrm>
          <a:custGeom>
            <a:avLst/>
            <a:gdLst>
              <a:gd name="T0" fmla="*/ 426 w 2491"/>
              <a:gd name="T1" fmla="*/ 2385 h 2385"/>
              <a:gd name="T2" fmla="*/ 426 w 2491"/>
              <a:gd name="T3" fmla="*/ 0 h 2385"/>
              <a:gd name="T4" fmla="*/ 2491 w 2491"/>
              <a:gd name="T5" fmla="*/ 1192 h 2385"/>
              <a:gd name="T6" fmla="*/ 426 w 2491"/>
              <a:gd name="T7" fmla="*/ 2385 h 2385"/>
            </a:gdLst>
            <a:ahLst/>
            <a:cxnLst/>
            <a:rect l="0" t="0" r="r" b="b"/>
            <a:pathLst>
              <a:path w="2491" h="2385">
                <a:moveTo>
                  <a:pt x="426" y="2385"/>
                </a:moveTo>
                <a:cubicBezTo>
                  <a:pt x="0" y="1647"/>
                  <a:pt x="0" y="738"/>
                  <a:pt x="426" y="0"/>
                </a:cubicBezTo>
                <a:lnTo>
                  <a:pt x="2491" y="1192"/>
                </a:lnTo>
                <a:lnTo>
                  <a:pt x="426" y="2385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837027" y="2298710"/>
            <a:ext cx="2652408" cy="2541948"/>
            <a:chOff x="1482822" y="2298710"/>
            <a:chExt cx="2652408" cy="2541948"/>
          </a:xfrm>
        </p:grpSpPr>
        <p:sp>
          <p:nvSpPr>
            <p:cNvPr id="9" name="标题 1"/>
            <p:cNvSpPr txBox="1"/>
            <p:nvPr/>
          </p:nvSpPr>
          <p:spPr>
            <a:xfrm>
              <a:off x="2808318" y="2298710"/>
              <a:ext cx="1100332" cy="1270266"/>
            </a:xfrm>
            <a:custGeom>
              <a:avLst/>
              <a:gdLst>
                <a:gd name="T0" fmla="*/ 0 w 2066"/>
                <a:gd name="T1" fmla="*/ 0 h 2385"/>
                <a:gd name="T2" fmla="*/ 2066 w 2066"/>
                <a:gd name="T3" fmla="*/ 1193 h 2385"/>
                <a:gd name="T4" fmla="*/ 0 w 2066"/>
                <a:gd name="T5" fmla="*/ 2385 h 2385"/>
                <a:gd name="T6" fmla="*/ 0 w 2066"/>
                <a:gd name="T7" fmla="*/ 0 h 2385"/>
              </a:gdLst>
              <a:ahLst/>
              <a:cxnLst/>
              <a:rect l="0" t="0" r="r" b="b"/>
              <a:pathLst>
                <a:path w="2066" h="2385">
                  <a:moveTo>
                    <a:pt x="0" y="0"/>
                  </a:moveTo>
                  <a:cubicBezTo>
                    <a:pt x="853" y="0"/>
                    <a:pt x="1640" y="455"/>
                    <a:pt x="2066" y="1193"/>
                  </a:cubicBezTo>
                  <a:lnTo>
                    <a:pt x="0" y="2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2808318" y="2934551"/>
              <a:ext cx="1326912" cy="1270266"/>
            </a:xfrm>
            <a:custGeom>
              <a:avLst/>
              <a:gdLst>
                <a:gd name="T0" fmla="*/ 2066 w 2492"/>
                <a:gd name="T1" fmla="*/ 0 h 2385"/>
                <a:gd name="T2" fmla="*/ 2066 w 2492"/>
                <a:gd name="T3" fmla="*/ 2385 h 2385"/>
                <a:gd name="T4" fmla="*/ 0 w 2492"/>
                <a:gd name="T5" fmla="*/ 1192 h 2385"/>
                <a:gd name="T6" fmla="*/ 2066 w 2492"/>
                <a:gd name="T7" fmla="*/ 0 h 2385"/>
              </a:gdLst>
              <a:ahLst/>
              <a:cxnLst/>
              <a:rect l="0" t="0" r="r" b="b"/>
              <a:pathLst>
                <a:path w="2492" h="2385">
                  <a:moveTo>
                    <a:pt x="2066" y="0"/>
                  </a:moveTo>
                  <a:cubicBezTo>
                    <a:pt x="2492" y="738"/>
                    <a:pt x="2492" y="1647"/>
                    <a:pt x="2066" y="2385"/>
                  </a:cubicBezTo>
                  <a:lnTo>
                    <a:pt x="0" y="1192"/>
                  </a:lnTo>
                  <a:lnTo>
                    <a:pt x="2066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2808318" y="3568976"/>
              <a:ext cx="1100332" cy="1271682"/>
            </a:xfrm>
            <a:custGeom>
              <a:avLst/>
              <a:gdLst>
                <a:gd name="T0" fmla="*/ 2066 w 2066"/>
                <a:gd name="T1" fmla="*/ 1193 h 2386"/>
                <a:gd name="T2" fmla="*/ 0 w 2066"/>
                <a:gd name="T3" fmla="*/ 2386 h 2386"/>
                <a:gd name="T4" fmla="*/ 0 w 2066"/>
                <a:gd name="T5" fmla="*/ 0 h 2386"/>
                <a:gd name="T6" fmla="*/ 2066 w 2066"/>
                <a:gd name="T7" fmla="*/ 1193 h 2386"/>
              </a:gdLst>
              <a:ahLst/>
              <a:cxnLst/>
              <a:rect l="0" t="0" r="r" b="b"/>
              <a:pathLst>
                <a:path w="2066" h="2386">
                  <a:moveTo>
                    <a:pt x="2066" y="1193"/>
                  </a:moveTo>
                  <a:cubicBezTo>
                    <a:pt x="1640" y="1931"/>
                    <a:pt x="853" y="2386"/>
                    <a:pt x="0" y="2386"/>
                  </a:cubicBezTo>
                  <a:lnTo>
                    <a:pt x="0" y="0"/>
                  </a:lnTo>
                  <a:lnTo>
                    <a:pt x="2066" y="1193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1709402" y="3568976"/>
              <a:ext cx="1098915" cy="1271682"/>
            </a:xfrm>
            <a:custGeom>
              <a:avLst/>
              <a:gdLst>
                <a:gd name="T0" fmla="*/ 2065 w 2065"/>
                <a:gd name="T1" fmla="*/ 2386 h 2386"/>
                <a:gd name="T2" fmla="*/ 0 w 2065"/>
                <a:gd name="T3" fmla="*/ 1193 h 2386"/>
                <a:gd name="T4" fmla="*/ 2065 w 2065"/>
                <a:gd name="T5" fmla="*/ 0 h 2386"/>
                <a:gd name="T6" fmla="*/ 2065 w 2065"/>
                <a:gd name="T7" fmla="*/ 2386 h 2386"/>
              </a:gdLst>
              <a:ahLst/>
              <a:cxnLst/>
              <a:rect l="0" t="0" r="r" b="b"/>
              <a:pathLst>
                <a:path w="2065" h="2386">
                  <a:moveTo>
                    <a:pt x="2065" y="2386"/>
                  </a:moveTo>
                  <a:cubicBezTo>
                    <a:pt x="1213" y="2386"/>
                    <a:pt x="426" y="1931"/>
                    <a:pt x="0" y="1193"/>
                  </a:cubicBezTo>
                  <a:lnTo>
                    <a:pt x="2065" y="0"/>
                  </a:lnTo>
                  <a:lnTo>
                    <a:pt x="2065" y="2386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1482822" y="2934551"/>
              <a:ext cx="1325496" cy="1270266"/>
            </a:xfrm>
            <a:custGeom>
              <a:avLst/>
              <a:gdLst>
                <a:gd name="T0" fmla="*/ 426 w 2491"/>
                <a:gd name="T1" fmla="*/ 2385 h 2385"/>
                <a:gd name="T2" fmla="*/ 426 w 2491"/>
                <a:gd name="T3" fmla="*/ 0 h 2385"/>
                <a:gd name="T4" fmla="*/ 2491 w 2491"/>
                <a:gd name="T5" fmla="*/ 1192 h 2385"/>
                <a:gd name="T6" fmla="*/ 426 w 2491"/>
                <a:gd name="T7" fmla="*/ 2385 h 2385"/>
              </a:gdLst>
              <a:ahLst/>
              <a:cxnLst/>
              <a:rect l="0" t="0" r="r" b="b"/>
              <a:pathLst>
                <a:path w="2491" h="2385">
                  <a:moveTo>
                    <a:pt x="426" y="2385"/>
                  </a:moveTo>
                  <a:cubicBezTo>
                    <a:pt x="0" y="1647"/>
                    <a:pt x="0" y="738"/>
                    <a:pt x="426" y="0"/>
                  </a:cubicBezTo>
                  <a:lnTo>
                    <a:pt x="2491" y="1192"/>
                  </a:lnTo>
                  <a:lnTo>
                    <a:pt x="426" y="2385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709402" y="2298710"/>
              <a:ext cx="1098915" cy="1270266"/>
            </a:xfrm>
            <a:custGeom>
              <a:avLst/>
              <a:gdLst>
                <a:gd name="T0" fmla="*/ 0 w 2065"/>
                <a:gd name="T1" fmla="*/ 1193 h 2385"/>
                <a:gd name="T2" fmla="*/ 2065 w 2065"/>
                <a:gd name="T3" fmla="*/ 0 h 2385"/>
                <a:gd name="T4" fmla="*/ 2065 w 2065"/>
                <a:gd name="T5" fmla="*/ 2385 h 2385"/>
                <a:gd name="T6" fmla="*/ 0 w 2065"/>
                <a:gd name="T7" fmla="*/ 1193 h 2385"/>
              </a:gdLst>
              <a:ahLst/>
              <a:cxnLst/>
              <a:rect l="0" t="0" r="r" b="b"/>
              <a:pathLst>
                <a:path w="2065" h="2385">
                  <a:moveTo>
                    <a:pt x="0" y="1193"/>
                  </a:moveTo>
                  <a:cubicBezTo>
                    <a:pt x="426" y="455"/>
                    <a:pt x="1213" y="0"/>
                    <a:pt x="2065" y="0"/>
                  </a:cubicBezTo>
                  <a:lnTo>
                    <a:pt x="2065" y="2385"/>
                  </a:lnTo>
                  <a:lnTo>
                    <a:pt x="0" y="1193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5" name="标题 1"/>
          <p:cNvSpPr txBox="1"/>
          <p:nvPr/>
        </p:nvSpPr>
        <p:spPr>
          <a:xfrm>
            <a:off x="1048328" y="2281068"/>
            <a:ext cx="911728" cy="1053892"/>
          </a:xfrm>
          <a:custGeom>
            <a:avLst/>
            <a:gdLst>
              <a:gd name="T0" fmla="*/ 0 w 2065"/>
              <a:gd name="T1" fmla="*/ 1193 h 2385"/>
              <a:gd name="T2" fmla="*/ 2065 w 2065"/>
              <a:gd name="T3" fmla="*/ 0 h 2385"/>
              <a:gd name="T4" fmla="*/ 2065 w 2065"/>
              <a:gd name="T5" fmla="*/ 2385 h 2385"/>
              <a:gd name="T6" fmla="*/ 0 w 2065"/>
              <a:gd name="T7" fmla="*/ 1193 h 2385"/>
            </a:gdLst>
            <a:ahLst/>
            <a:cxnLst/>
            <a:rect l="0" t="0" r="r" b="b"/>
            <a:pathLst>
              <a:path w="2065" h="2385">
                <a:moveTo>
                  <a:pt x="0" y="1193"/>
                </a:moveTo>
                <a:cubicBezTo>
                  <a:pt x="426" y="455"/>
                  <a:pt x="1213" y="0"/>
                  <a:pt x="2065" y="0"/>
                </a:cubicBezTo>
                <a:lnTo>
                  <a:pt x="2065" y="2385"/>
                </a:lnTo>
                <a:lnTo>
                  <a:pt x="0" y="1193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491855" y="2898307"/>
            <a:ext cx="1342752" cy="134275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950815" y="3334694"/>
            <a:ext cx="424833" cy="424833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218067" y="2281068"/>
            <a:ext cx="912904" cy="1053892"/>
          </a:xfrm>
          <a:custGeom>
            <a:avLst/>
            <a:gdLst>
              <a:gd name="T0" fmla="*/ 0 w 2066"/>
              <a:gd name="T1" fmla="*/ 0 h 2385"/>
              <a:gd name="T2" fmla="*/ 2066 w 2066"/>
              <a:gd name="T3" fmla="*/ 1193 h 2385"/>
              <a:gd name="T4" fmla="*/ 0 w 2066"/>
              <a:gd name="T5" fmla="*/ 2385 h 2385"/>
              <a:gd name="T6" fmla="*/ 0 w 2066"/>
              <a:gd name="T7" fmla="*/ 0 h 2385"/>
            </a:gdLst>
            <a:ahLst/>
            <a:cxnLst/>
            <a:rect l="0" t="0" r="r" b="b"/>
            <a:pathLst>
              <a:path w="2066" h="2385">
                <a:moveTo>
                  <a:pt x="0" y="0"/>
                </a:moveTo>
                <a:cubicBezTo>
                  <a:pt x="853" y="0"/>
                  <a:pt x="1640" y="455"/>
                  <a:pt x="2066" y="1193"/>
                </a:cubicBezTo>
                <a:lnTo>
                  <a:pt x="0" y="2385"/>
                </a:lnTo>
                <a:lnTo>
                  <a:pt x="0" y="0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259784" y="3042738"/>
            <a:ext cx="1100890" cy="1053892"/>
          </a:xfrm>
          <a:custGeom>
            <a:avLst/>
            <a:gdLst>
              <a:gd name="T0" fmla="*/ 2066 w 2492"/>
              <a:gd name="T1" fmla="*/ 0 h 2385"/>
              <a:gd name="T2" fmla="*/ 2066 w 2492"/>
              <a:gd name="T3" fmla="*/ 2385 h 2385"/>
              <a:gd name="T4" fmla="*/ 0 w 2492"/>
              <a:gd name="T5" fmla="*/ 1192 h 2385"/>
              <a:gd name="T6" fmla="*/ 2066 w 2492"/>
              <a:gd name="T7" fmla="*/ 0 h 2385"/>
            </a:gdLst>
            <a:ahLst/>
            <a:cxnLst/>
            <a:rect l="0" t="0" r="r" b="b"/>
            <a:pathLst>
              <a:path w="2492" h="2385">
                <a:moveTo>
                  <a:pt x="2066" y="0"/>
                </a:moveTo>
                <a:cubicBezTo>
                  <a:pt x="2492" y="738"/>
                  <a:pt x="2492" y="1647"/>
                  <a:pt x="2066" y="2385"/>
                </a:cubicBezTo>
                <a:lnTo>
                  <a:pt x="0" y="1192"/>
                </a:lnTo>
                <a:lnTo>
                  <a:pt x="2066" y="0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218067" y="3802972"/>
            <a:ext cx="912904" cy="1055068"/>
          </a:xfrm>
          <a:custGeom>
            <a:avLst/>
            <a:gdLst>
              <a:gd name="T0" fmla="*/ 2066 w 2066"/>
              <a:gd name="T1" fmla="*/ 1193 h 2386"/>
              <a:gd name="T2" fmla="*/ 0 w 2066"/>
              <a:gd name="T3" fmla="*/ 2386 h 2386"/>
              <a:gd name="T4" fmla="*/ 0 w 2066"/>
              <a:gd name="T5" fmla="*/ 0 h 2386"/>
              <a:gd name="T6" fmla="*/ 2066 w 2066"/>
              <a:gd name="T7" fmla="*/ 1193 h 2386"/>
            </a:gdLst>
            <a:ahLst/>
            <a:cxnLst/>
            <a:rect l="0" t="0" r="r" b="b"/>
            <a:pathLst>
              <a:path w="2066" h="2386">
                <a:moveTo>
                  <a:pt x="2066" y="1193"/>
                </a:moveTo>
                <a:cubicBezTo>
                  <a:pt x="1640" y="1931"/>
                  <a:pt x="853" y="2386"/>
                  <a:pt x="0" y="2386"/>
                </a:cubicBezTo>
                <a:lnTo>
                  <a:pt x="0" y="0"/>
                </a:lnTo>
                <a:lnTo>
                  <a:pt x="2066" y="1193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901424" y="3802973"/>
            <a:ext cx="911728" cy="1055066"/>
          </a:xfrm>
          <a:custGeom>
            <a:avLst/>
            <a:gdLst>
              <a:gd name="T0" fmla="*/ 2065 w 2065"/>
              <a:gd name="T1" fmla="*/ 2386 h 2386"/>
              <a:gd name="T2" fmla="*/ 0 w 2065"/>
              <a:gd name="T3" fmla="*/ 1193 h 2386"/>
              <a:gd name="T4" fmla="*/ 2065 w 2065"/>
              <a:gd name="T5" fmla="*/ 0 h 2386"/>
              <a:gd name="T6" fmla="*/ 2065 w 2065"/>
              <a:gd name="T7" fmla="*/ 2386 h 2386"/>
            </a:gdLst>
            <a:ahLst/>
            <a:cxnLst/>
            <a:rect l="0" t="0" r="r" b="b"/>
            <a:pathLst>
              <a:path w="2065" h="2386">
                <a:moveTo>
                  <a:pt x="2065" y="2386"/>
                </a:moveTo>
                <a:cubicBezTo>
                  <a:pt x="1213" y="2386"/>
                  <a:pt x="426" y="1931"/>
                  <a:pt x="0" y="1193"/>
                </a:cubicBezTo>
                <a:lnTo>
                  <a:pt x="2065" y="0"/>
                </a:lnTo>
                <a:lnTo>
                  <a:pt x="2065" y="2386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671722" y="3042739"/>
            <a:ext cx="1099712" cy="1053890"/>
          </a:xfrm>
          <a:custGeom>
            <a:avLst/>
            <a:gdLst>
              <a:gd name="T0" fmla="*/ 426 w 2491"/>
              <a:gd name="T1" fmla="*/ 2385 h 2385"/>
              <a:gd name="T2" fmla="*/ 426 w 2491"/>
              <a:gd name="T3" fmla="*/ 0 h 2385"/>
              <a:gd name="T4" fmla="*/ 2491 w 2491"/>
              <a:gd name="T5" fmla="*/ 1192 h 2385"/>
              <a:gd name="T6" fmla="*/ 426 w 2491"/>
              <a:gd name="T7" fmla="*/ 2385 h 2385"/>
            </a:gdLst>
            <a:ahLst/>
            <a:cxnLst/>
            <a:rect l="0" t="0" r="r" b="b"/>
            <a:pathLst>
              <a:path w="2491" h="2385">
                <a:moveTo>
                  <a:pt x="426" y="2385"/>
                </a:moveTo>
                <a:cubicBezTo>
                  <a:pt x="0" y="1647"/>
                  <a:pt x="0" y="738"/>
                  <a:pt x="426" y="0"/>
                </a:cubicBezTo>
                <a:lnTo>
                  <a:pt x="2491" y="1192"/>
                </a:lnTo>
                <a:lnTo>
                  <a:pt x="426" y="2385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8690123" y="2298710"/>
            <a:ext cx="2652408" cy="2541948"/>
            <a:chOff x="8044328" y="2298710"/>
            <a:chExt cx="2652408" cy="2541948"/>
          </a:xfrm>
        </p:grpSpPr>
        <p:sp>
          <p:nvSpPr>
            <p:cNvPr id="24" name="标题 1"/>
            <p:cNvSpPr txBox="1"/>
            <p:nvPr/>
          </p:nvSpPr>
          <p:spPr>
            <a:xfrm>
              <a:off x="9369824" y="2298710"/>
              <a:ext cx="1100332" cy="1270266"/>
            </a:xfrm>
            <a:custGeom>
              <a:avLst/>
              <a:gdLst>
                <a:gd name="T0" fmla="*/ 0 w 2066"/>
                <a:gd name="T1" fmla="*/ 0 h 2385"/>
                <a:gd name="T2" fmla="*/ 2066 w 2066"/>
                <a:gd name="T3" fmla="*/ 1193 h 2385"/>
                <a:gd name="T4" fmla="*/ 0 w 2066"/>
                <a:gd name="T5" fmla="*/ 2385 h 2385"/>
                <a:gd name="T6" fmla="*/ 0 w 2066"/>
                <a:gd name="T7" fmla="*/ 0 h 2385"/>
              </a:gdLst>
              <a:ahLst/>
              <a:cxnLst/>
              <a:rect l="0" t="0" r="r" b="b"/>
              <a:pathLst>
                <a:path w="2066" h="2385">
                  <a:moveTo>
                    <a:pt x="0" y="0"/>
                  </a:moveTo>
                  <a:cubicBezTo>
                    <a:pt x="853" y="0"/>
                    <a:pt x="1640" y="455"/>
                    <a:pt x="2066" y="1193"/>
                  </a:cubicBezTo>
                  <a:lnTo>
                    <a:pt x="0" y="2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9369824" y="2934551"/>
              <a:ext cx="1326912" cy="1270266"/>
            </a:xfrm>
            <a:custGeom>
              <a:avLst/>
              <a:gdLst>
                <a:gd name="T0" fmla="*/ 2066 w 2492"/>
                <a:gd name="T1" fmla="*/ 0 h 2385"/>
                <a:gd name="T2" fmla="*/ 2066 w 2492"/>
                <a:gd name="T3" fmla="*/ 2385 h 2385"/>
                <a:gd name="T4" fmla="*/ 0 w 2492"/>
                <a:gd name="T5" fmla="*/ 1192 h 2385"/>
                <a:gd name="T6" fmla="*/ 2066 w 2492"/>
                <a:gd name="T7" fmla="*/ 0 h 2385"/>
              </a:gdLst>
              <a:ahLst/>
              <a:cxnLst/>
              <a:rect l="0" t="0" r="r" b="b"/>
              <a:pathLst>
                <a:path w="2492" h="2385">
                  <a:moveTo>
                    <a:pt x="2066" y="0"/>
                  </a:moveTo>
                  <a:cubicBezTo>
                    <a:pt x="2492" y="738"/>
                    <a:pt x="2492" y="1647"/>
                    <a:pt x="2066" y="2385"/>
                  </a:cubicBezTo>
                  <a:lnTo>
                    <a:pt x="0" y="1192"/>
                  </a:lnTo>
                  <a:lnTo>
                    <a:pt x="2066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9369824" y="3568976"/>
              <a:ext cx="1100332" cy="1271682"/>
            </a:xfrm>
            <a:custGeom>
              <a:avLst/>
              <a:gdLst>
                <a:gd name="T0" fmla="*/ 2066 w 2066"/>
                <a:gd name="T1" fmla="*/ 1193 h 2386"/>
                <a:gd name="T2" fmla="*/ 0 w 2066"/>
                <a:gd name="T3" fmla="*/ 2386 h 2386"/>
                <a:gd name="T4" fmla="*/ 0 w 2066"/>
                <a:gd name="T5" fmla="*/ 0 h 2386"/>
                <a:gd name="T6" fmla="*/ 2066 w 2066"/>
                <a:gd name="T7" fmla="*/ 1193 h 2386"/>
              </a:gdLst>
              <a:ahLst/>
              <a:cxnLst/>
              <a:rect l="0" t="0" r="r" b="b"/>
              <a:pathLst>
                <a:path w="2066" h="2386">
                  <a:moveTo>
                    <a:pt x="2066" y="1193"/>
                  </a:moveTo>
                  <a:cubicBezTo>
                    <a:pt x="1640" y="1931"/>
                    <a:pt x="853" y="2386"/>
                    <a:pt x="0" y="2386"/>
                  </a:cubicBezTo>
                  <a:lnTo>
                    <a:pt x="0" y="0"/>
                  </a:lnTo>
                  <a:lnTo>
                    <a:pt x="2066" y="1193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8270908" y="3568976"/>
              <a:ext cx="1098915" cy="1271682"/>
            </a:xfrm>
            <a:custGeom>
              <a:avLst/>
              <a:gdLst>
                <a:gd name="T0" fmla="*/ 2065 w 2065"/>
                <a:gd name="T1" fmla="*/ 2386 h 2386"/>
                <a:gd name="T2" fmla="*/ 0 w 2065"/>
                <a:gd name="T3" fmla="*/ 1193 h 2386"/>
                <a:gd name="T4" fmla="*/ 2065 w 2065"/>
                <a:gd name="T5" fmla="*/ 0 h 2386"/>
                <a:gd name="T6" fmla="*/ 2065 w 2065"/>
                <a:gd name="T7" fmla="*/ 2386 h 2386"/>
              </a:gdLst>
              <a:ahLst/>
              <a:cxnLst/>
              <a:rect l="0" t="0" r="r" b="b"/>
              <a:pathLst>
                <a:path w="2065" h="2386">
                  <a:moveTo>
                    <a:pt x="2065" y="2386"/>
                  </a:moveTo>
                  <a:cubicBezTo>
                    <a:pt x="1213" y="2386"/>
                    <a:pt x="426" y="1931"/>
                    <a:pt x="0" y="1193"/>
                  </a:cubicBezTo>
                  <a:lnTo>
                    <a:pt x="2065" y="0"/>
                  </a:lnTo>
                  <a:lnTo>
                    <a:pt x="2065" y="2386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>
              <a:off x="8044328" y="2934551"/>
              <a:ext cx="1325496" cy="1270266"/>
            </a:xfrm>
            <a:custGeom>
              <a:avLst/>
              <a:gdLst>
                <a:gd name="T0" fmla="*/ 426 w 2491"/>
                <a:gd name="T1" fmla="*/ 2385 h 2385"/>
                <a:gd name="T2" fmla="*/ 426 w 2491"/>
                <a:gd name="T3" fmla="*/ 0 h 2385"/>
                <a:gd name="T4" fmla="*/ 2491 w 2491"/>
                <a:gd name="T5" fmla="*/ 1192 h 2385"/>
                <a:gd name="T6" fmla="*/ 426 w 2491"/>
                <a:gd name="T7" fmla="*/ 2385 h 2385"/>
              </a:gdLst>
              <a:ahLst/>
              <a:cxnLst/>
              <a:rect l="0" t="0" r="r" b="b"/>
              <a:pathLst>
                <a:path w="2491" h="2385">
                  <a:moveTo>
                    <a:pt x="426" y="2385"/>
                  </a:moveTo>
                  <a:cubicBezTo>
                    <a:pt x="0" y="1647"/>
                    <a:pt x="0" y="738"/>
                    <a:pt x="426" y="0"/>
                  </a:cubicBezTo>
                  <a:lnTo>
                    <a:pt x="2491" y="1192"/>
                  </a:lnTo>
                  <a:lnTo>
                    <a:pt x="426" y="2385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>
              <a:off x="8270908" y="2298710"/>
              <a:ext cx="1098915" cy="1270266"/>
            </a:xfrm>
            <a:custGeom>
              <a:avLst/>
              <a:gdLst>
                <a:gd name="T0" fmla="*/ 0 w 2065"/>
                <a:gd name="T1" fmla="*/ 1193 h 2385"/>
                <a:gd name="T2" fmla="*/ 2065 w 2065"/>
                <a:gd name="T3" fmla="*/ 0 h 2385"/>
                <a:gd name="T4" fmla="*/ 2065 w 2065"/>
                <a:gd name="T5" fmla="*/ 2385 h 2385"/>
                <a:gd name="T6" fmla="*/ 0 w 2065"/>
                <a:gd name="T7" fmla="*/ 1193 h 2385"/>
              </a:gdLst>
              <a:ahLst/>
              <a:cxnLst/>
              <a:rect l="0" t="0" r="r" b="b"/>
              <a:pathLst>
                <a:path w="2065" h="2385">
                  <a:moveTo>
                    <a:pt x="0" y="1193"/>
                  </a:moveTo>
                  <a:cubicBezTo>
                    <a:pt x="426" y="455"/>
                    <a:pt x="1213" y="0"/>
                    <a:pt x="2065" y="0"/>
                  </a:cubicBezTo>
                  <a:lnTo>
                    <a:pt x="2065" y="2385"/>
                  </a:lnTo>
                  <a:lnTo>
                    <a:pt x="0" y="1193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0" name="标题 1"/>
          <p:cNvSpPr txBox="1"/>
          <p:nvPr/>
        </p:nvSpPr>
        <p:spPr>
          <a:xfrm>
            <a:off x="8901424" y="2281068"/>
            <a:ext cx="911728" cy="1053892"/>
          </a:xfrm>
          <a:custGeom>
            <a:avLst/>
            <a:gdLst>
              <a:gd name="T0" fmla="*/ 0 w 2065"/>
              <a:gd name="T1" fmla="*/ 1193 h 2385"/>
              <a:gd name="T2" fmla="*/ 2065 w 2065"/>
              <a:gd name="T3" fmla="*/ 0 h 2385"/>
              <a:gd name="T4" fmla="*/ 2065 w 2065"/>
              <a:gd name="T5" fmla="*/ 2385 h 2385"/>
              <a:gd name="T6" fmla="*/ 0 w 2065"/>
              <a:gd name="T7" fmla="*/ 1193 h 2385"/>
            </a:gdLst>
            <a:ahLst/>
            <a:cxnLst/>
            <a:rect l="0" t="0" r="r" b="b"/>
            <a:pathLst>
              <a:path w="2065" h="2385">
                <a:moveTo>
                  <a:pt x="0" y="1193"/>
                </a:moveTo>
                <a:cubicBezTo>
                  <a:pt x="426" y="455"/>
                  <a:pt x="1213" y="0"/>
                  <a:pt x="2065" y="0"/>
                </a:cubicBezTo>
                <a:lnTo>
                  <a:pt x="2065" y="2385"/>
                </a:lnTo>
                <a:lnTo>
                  <a:pt x="0" y="1193"/>
                </a:lnTo>
                <a:close/>
              </a:path>
            </a:pathLst>
          </a:custGeom>
          <a:noFill/>
          <a:ln w="19050" cap="flat">
            <a:noFill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9344951" y="2898307"/>
            <a:ext cx="1342752" cy="134275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803910" y="3334694"/>
            <a:ext cx="424833" cy="424833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18000000">
            <a:off x="880672" y="2008093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18000000">
            <a:off x="8717314" y="2008093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18000000" flipH="1" flipV="1">
            <a:off x="880672" y="2427192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18000000" flipH="1" flipV="1">
            <a:off x="8717314" y="2427192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3611245" y="3467100"/>
            <a:ext cx="4840605" cy="248285"/>
          </a:xfrm>
          <a:prstGeom prst="rightArrow">
            <a:avLst>
              <a:gd name="adj1" fmla="val 38889"/>
              <a:gd name="adj2" fmla="val 75000"/>
            </a:avLst>
          </a:prstGeom>
          <a:gradFill>
            <a:gsLst>
              <a:gs pos="800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flipH="1">
            <a:off x="3611245" y="3848100"/>
            <a:ext cx="4840605" cy="248285"/>
          </a:xfrm>
          <a:prstGeom prst="rightArrow">
            <a:avLst>
              <a:gd name="adj1" fmla="val 38889"/>
              <a:gd name="adj2" fmla="val 75000"/>
            </a:avLst>
          </a:prstGeom>
          <a:gradFill>
            <a:gsLst>
              <a:gs pos="800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4275915" y="1412875"/>
            <a:ext cx="36262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核心模块实现</a:t>
            </a:r>
            <a:endParaRPr kumimoji="1" lang="en-US" altLang="zh-CN" sz="2000">
              <a:ln w="12700">
                <a:noFill/>
              </a:ln>
              <a:solidFill>
                <a:srgbClr val="2B59E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40" name="标题 1"/>
          <p:cNvSpPr txBox="1"/>
          <p:nvPr/>
        </p:nvSpPr>
        <p:spPr>
          <a:xfrm>
            <a:off x="3419475" y="1988820"/>
            <a:ext cx="5349875" cy="14566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数据提取：基于 DolphinDB，支持 Tick 级时间筛选与封装，高效读取 Tick 数据。
策略逻辑：支持多种日内策略，含动量与技术分析框架，满足不同交易需求。
回测引擎：接入 vn.py 回测框架，支持精细化控制与分析，确保回测结果的准确性和可靠性。
图形系统：使用 PySide6 + Plotly 展示净值、回撤等图表，直观展示策略表现。
参数配置：GUI 支持策略可调参数动态生成与读取，方便用户调整策略参数。
异步线程：使用 QThread 实现回测与数据加载异步化，提升系统运行效率。</a:t>
            </a:r>
            <a:endParaRPr kumimoji="1" lang="en-US" altLang="zh-CN" sz="1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41" name="标题 1"/>
          <p:cNvSpPr txBox="1"/>
          <p:nvPr/>
        </p:nvSpPr>
        <p:spPr>
          <a:xfrm>
            <a:off x="4276550" y="4027170"/>
            <a:ext cx="36262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项目成果</a:t>
            </a:r>
            <a:endParaRPr kumimoji="1" lang="en-US" altLang="zh-CN" sz="2000">
              <a:ln w="12700">
                <a:noFill/>
              </a:ln>
              <a:solidFill>
                <a:srgbClr val="2B59E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42" name="标题 1"/>
          <p:cNvSpPr txBox="1"/>
          <p:nvPr/>
        </p:nvSpPr>
        <p:spPr>
          <a:xfrm>
            <a:off x="3413760" y="4527550"/>
            <a:ext cx="5340350" cy="14306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完成了一个模块完整、功能可视、支持 Tick 回测的商品期货量化系统，实现从数据提取、策略执行、图形输出到指标分析的全流程闭环。
架构设计支持扩展性强、复用性高、策略灵活切换，满足不同交易策略的需求。
例如，通过模块化设计，系统能够灵活扩展，支持多种策略并行开发，满足不同交易策略的需求。</a:t>
            </a:r>
            <a:endParaRPr kumimoji="1" lang="en-US" altLang="zh-CN" sz="1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43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已实现模块与功能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2143130" y="4256704"/>
            <a:ext cx="230400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cxnSp>
        <p:nvCxnSpPr>
          <p:cNvPr id="4" name="标题 1"/>
          <p:cNvCxnSpPr/>
          <p:nvPr/>
        </p:nvCxnSpPr>
        <p:spPr>
          <a:xfrm>
            <a:off x="7570905" y="4255579"/>
            <a:ext cx="219600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2">
                    <a:lumMod val="60000"/>
                    <a:lumOff val="40000"/>
                    <a:alpha val="0"/>
                  </a:schemeClr>
                </a:gs>
                <a:gs pos="50000">
                  <a:schemeClr val="accent2"/>
                </a:gs>
                <a:gs pos="100000">
                  <a:schemeClr val="accent2">
                    <a:lumMod val="60000"/>
                    <a:lumOff val="4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sp>
        <p:nvSpPr>
          <p:cNvPr id="5" name="标题 1"/>
          <p:cNvSpPr txBox="1"/>
          <p:nvPr/>
        </p:nvSpPr>
        <p:spPr>
          <a:xfrm>
            <a:off x="955130" y="3676290"/>
            <a:ext cx="4680000" cy="43200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未实现功能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55130" y="4407383"/>
            <a:ext cx="4680000" cy="169200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实盘模拟模块（Live Trading）：未接入实盘接口（如 CTP、SimNow 等），回测引擎未连接实盘撮合与委托模块。
交易成本分析（TCA）模块：暂未统计交易滑点与成本分解结构，无法全面评估交易成本对策略的影响。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28905" y="3675165"/>
            <a:ext cx="4680000" cy="43200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236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未来规划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003290" y="4406265"/>
            <a:ext cx="5618480" cy="1692275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接入实盘接口，扩展至半自动与全自动交易，实现策略的实盘应用。
增加策略优化模块（如网格参数搜索、遗传算法），提升策略优化效率。
加入策略绩效归因分析（分解收益来源），全面评估策略表现。</a:t>
            </a:r>
            <a:endParaRPr kumimoji="1" lang="en-US" altLang="zh-CN" sz="14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7751819" y="1625669"/>
            <a:ext cx="1834172" cy="1834172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>
                  <a:lumMod val="75000"/>
                  <a:alpha val="2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884939" y="1756078"/>
            <a:ext cx="1567932" cy="1567932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51603" y="2243691"/>
            <a:ext cx="634604" cy="59812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375795" y="1624544"/>
            <a:ext cx="1838670" cy="1838670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509242" y="1755280"/>
            <a:ext cx="1571776" cy="1571776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998672" y="2247421"/>
            <a:ext cx="592917" cy="59291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未完成模块与未来展望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56285" y="1445260"/>
            <a:ext cx="4625975" cy="3034030"/>
          </a:xfrm>
          <a:prstGeom prst="roundRect">
            <a:avLst>
              <a:gd name="adj" fmla="val 4708"/>
            </a:avLst>
          </a:prstGeom>
          <a:solidFill>
            <a:schemeClr val="accent1">
              <a:lumMod val="20000"/>
              <a:lumOff val="80000"/>
              <a:alpha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" name="标题 1"/>
          <p:cNvCxnSpPr/>
          <p:nvPr/>
        </p:nvCxnSpPr>
        <p:spPr>
          <a:xfrm>
            <a:off x="6127359" y="1658524"/>
            <a:ext cx="1572769" cy="0"/>
          </a:xfrm>
          <a:prstGeom prst="line">
            <a:avLst/>
          </a:prstGeom>
          <a:noFill/>
          <a:ln w="19050" cap="sq">
            <a:solidFill>
              <a:schemeClr val="accent1"/>
            </a:solidFill>
            <a:prstDash val="solid"/>
            <a:miter/>
          </a:ln>
        </p:spPr>
      </p:cxnSp>
      <p:cxnSp>
        <p:nvCxnSpPr>
          <p:cNvPr id="5" name="标题 1"/>
          <p:cNvCxnSpPr/>
          <p:nvPr/>
        </p:nvCxnSpPr>
        <p:spPr>
          <a:xfrm flipH="1">
            <a:off x="6089650" y="1498818"/>
            <a:ext cx="24274" cy="5359182"/>
          </a:xfrm>
          <a:prstGeom prst="line">
            <a:avLst/>
          </a:prstGeom>
          <a:noFill/>
          <a:ln w="19050" cap="sq">
            <a:solidFill>
              <a:schemeClr val="accent1"/>
            </a:solidFill>
            <a:prstDash val="dash"/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5954218" y="1498818"/>
            <a:ext cx="319411" cy="31941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309986" y="1268382"/>
            <a:ext cx="780285" cy="78028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70915" y="2175510"/>
            <a:ext cx="4196715" cy="22942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完成了一个模块完整、功能可视、支持 Tick 回测的商品期货量化系统，实现从数据提取、策略执行、图形输出到指标分析的全流程闭环。
架构设计支持扩展性强、复用性高、策略灵活切换，满足不同交易策略的需求。
例如，通过模块化设计，系统能够灵活扩展，支持多种策略并行开发，满足不同交易策略的需求。</a:t>
            </a:r>
            <a:endParaRPr kumimoji="1" lang="en-US" altLang="zh-CN" sz="1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7512189" y="1498818"/>
            <a:ext cx="375878" cy="340777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 flipH="1">
            <a:off x="4489722" y="5208496"/>
            <a:ext cx="1572769" cy="0"/>
          </a:xfrm>
          <a:prstGeom prst="line">
            <a:avLst/>
          </a:prstGeom>
          <a:noFill/>
          <a:ln w="19050" cap="sq">
            <a:solidFill>
              <a:schemeClr val="accent2">
                <a:alpha val="100000"/>
              </a:schemeClr>
            </a:solidFill>
            <a:prstDash val="solid"/>
            <a:miter/>
          </a:ln>
        </p:spPr>
      </p:cxnSp>
      <p:sp>
        <p:nvSpPr>
          <p:cNvPr id="11" name="标题 1"/>
          <p:cNvSpPr txBox="1"/>
          <p:nvPr/>
        </p:nvSpPr>
        <p:spPr>
          <a:xfrm flipH="1">
            <a:off x="5916221" y="5048790"/>
            <a:ext cx="319411" cy="319411"/>
          </a:xfrm>
          <a:prstGeom prst="ellipse">
            <a:avLst/>
          </a:pr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4099579" y="4818354"/>
            <a:ext cx="780285" cy="780285"/>
          </a:xfrm>
          <a:prstGeom prst="ellipse">
            <a:avLst/>
          </a:pr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812915" y="3033395"/>
            <a:ext cx="4625975" cy="3409315"/>
          </a:xfrm>
          <a:prstGeom prst="roundRect">
            <a:avLst>
              <a:gd name="adj" fmla="val 4708"/>
            </a:avLst>
          </a:prstGeom>
          <a:solidFill>
            <a:schemeClr val="accent2">
              <a:lumMod val="20000"/>
              <a:lumOff val="80000"/>
              <a:alpha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027545" y="3159125"/>
            <a:ext cx="4196715" cy="3107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高频交易系统结构搭建：掌握了高频交易系统的整体架构设计，能够高效处理 Tick 级数据。
DolphinDB 数据查询优化：通过 DolphinDB 实现高效的数据查询和处理，提升系统性能。
PySide6 GUI 编程与用户交互设计：使用 PySide6 实现了友好的用户界面，提升了用户体验。
回测性能控制与数据可视化实现：通过 vn.py 和 Plotly 实现了高效的回测性能控制和数据可视化展示，确保回测结果的直观呈现。
例如，通过模块化设计，系统能够灵活扩展，支持多种策略并行开发，满足不同交易策略的需求。</a:t>
            </a:r>
            <a:endParaRPr kumimoji="1" lang="en-US" altLang="zh-CN" sz="1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0800000" flipH="1" flipV="1">
            <a:off x="4318299" y="5042604"/>
            <a:ext cx="342845" cy="33178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56158" y="1248800"/>
            <a:ext cx="4626092" cy="874930"/>
          </a:xfrm>
          <a:custGeom>
            <a:avLst/>
            <a:gdLst>
              <a:gd name="connsiteX0" fmla="*/ 52795 w 4626092"/>
              <a:gd name="connsiteY0" fmla="*/ 0 h 874930"/>
              <a:gd name="connsiteX1" fmla="*/ 4573297 w 4626092"/>
              <a:gd name="connsiteY1" fmla="*/ 0 h 874930"/>
              <a:gd name="connsiteX2" fmla="*/ 4626092 w 4626092"/>
              <a:gd name="connsiteY2" fmla="*/ 52795 h 874930"/>
              <a:gd name="connsiteX3" fmla="*/ 4626092 w 4626092"/>
              <a:gd name="connsiteY3" fmla="*/ 249156 h 874930"/>
              <a:gd name="connsiteX4" fmla="*/ 4626092 w 4626092"/>
              <a:gd name="connsiteY4" fmla="*/ 550710 h 874930"/>
              <a:gd name="connsiteX5" fmla="*/ 4626092 w 4626092"/>
              <a:gd name="connsiteY5" fmla="*/ 747071 h 874930"/>
              <a:gd name="connsiteX6" fmla="*/ 4573297 w 4626092"/>
              <a:gd name="connsiteY6" fmla="*/ 799866 h 874930"/>
              <a:gd name="connsiteX7" fmla="*/ 2442702 w 4626092"/>
              <a:gd name="connsiteY7" fmla="*/ 799866 h 874930"/>
              <a:gd name="connsiteX8" fmla="*/ 2313046 w 4626092"/>
              <a:gd name="connsiteY8" fmla="*/ 874930 h 874930"/>
              <a:gd name="connsiteX9" fmla="*/ 2183391 w 4626092"/>
              <a:gd name="connsiteY9" fmla="*/ 799866 h 874930"/>
              <a:gd name="connsiteX10" fmla="*/ 52795 w 4626092"/>
              <a:gd name="connsiteY10" fmla="*/ 799866 h 874930"/>
              <a:gd name="connsiteX11" fmla="*/ 0 w 4626092"/>
              <a:gd name="connsiteY11" fmla="*/ 747071 h 874930"/>
              <a:gd name="connsiteX12" fmla="*/ 0 w 4626092"/>
              <a:gd name="connsiteY12" fmla="*/ 550710 h 874930"/>
              <a:gd name="connsiteX13" fmla="*/ 0 w 4626092"/>
              <a:gd name="connsiteY13" fmla="*/ 249156 h 874930"/>
              <a:gd name="connsiteX14" fmla="*/ 0 w 4626092"/>
              <a:gd name="connsiteY14" fmla="*/ 52795 h 874930"/>
              <a:gd name="connsiteX15" fmla="*/ 52795 w 4626092"/>
              <a:gd name="connsiteY15" fmla="*/ 0 h 874930"/>
            </a:gdLst>
            <a:ahLst/>
            <a:cxnLst/>
            <a:rect l="l" t="t" r="r" b="b"/>
            <a:pathLst>
              <a:path w="4626092" h="874930">
                <a:moveTo>
                  <a:pt x="52795" y="0"/>
                </a:moveTo>
                <a:lnTo>
                  <a:pt x="4573297" y="0"/>
                </a:lnTo>
                <a:cubicBezTo>
                  <a:pt x="4602455" y="0"/>
                  <a:pt x="4626092" y="23637"/>
                  <a:pt x="4626092" y="52795"/>
                </a:cubicBezTo>
                <a:lnTo>
                  <a:pt x="4626092" y="249156"/>
                </a:lnTo>
                <a:lnTo>
                  <a:pt x="4626092" y="550710"/>
                </a:lnTo>
                <a:lnTo>
                  <a:pt x="4626092" y="747071"/>
                </a:lnTo>
                <a:cubicBezTo>
                  <a:pt x="4626092" y="776229"/>
                  <a:pt x="4602455" y="799866"/>
                  <a:pt x="4573297" y="799866"/>
                </a:cubicBezTo>
                <a:lnTo>
                  <a:pt x="2442702" y="799866"/>
                </a:lnTo>
                <a:lnTo>
                  <a:pt x="2313046" y="874930"/>
                </a:lnTo>
                <a:lnTo>
                  <a:pt x="2183391" y="799866"/>
                </a:lnTo>
                <a:lnTo>
                  <a:pt x="52795" y="799866"/>
                </a:lnTo>
                <a:cubicBezTo>
                  <a:pt x="23637" y="799866"/>
                  <a:pt x="0" y="776229"/>
                  <a:pt x="0" y="747071"/>
                </a:cubicBezTo>
                <a:lnTo>
                  <a:pt x="0" y="550710"/>
                </a:lnTo>
                <a:lnTo>
                  <a:pt x="0" y="249156"/>
                </a:lnTo>
                <a:lnTo>
                  <a:pt x="0" y="52795"/>
                </a:lnTo>
                <a:cubicBezTo>
                  <a:pt x="0" y="23637"/>
                  <a:pt x="23637" y="0"/>
                  <a:pt x="5279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812995" y="2235728"/>
            <a:ext cx="4626092" cy="874930"/>
          </a:xfrm>
          <a:custGeom>
            <a:avLst/>
            <a:gdLst>
              <a:gd name="connsiteX0" fmla="*/ 52795 w 4626092"/>
              <a:gd name="connsiteY0" fmla="*/ 0 h 874930"/>
              <a:gd name="connsiteX1" fmla="*/ 4573297 w 4626092"/>
              <a:gd name="connsiteY1" fmla="*/ 0 h 874930"/>
              <a:gd name="connsiteX2" fmla="*/ 4626092 w 4626092"/>
              <a:gd name="connsiteY2" fmla="*/ 52795 h 874930"/>
              <a:gd name="connsiteX3" fmla="*/ 4626092 w 4626092"/>
              <a:gd name="connsiteY3" fmla="*/ 249156 h 874930"/>
              <a:gd name="connsiteX4" fmla="*/ 4626092 w 4626092"/>
              <a:gd name="connsiteY4" fmla="*/ 550710 h 874930"/>
              <a:gd name="connsiteX5" fmla="*/ 4626092 w 4626092"/>
              <a:gd name="connsiteY5" fmla="*/ 747071 h 874930"/>
              <a:gd name="connsiteX6" fmla="*/ 4573297 w 4626092"/>
              <a:gd name="connsiteY6" fmla="*/ 799866 h 874930"/>
              <a:gd name="connsiteX7" fmla="*/ 2442702 w 4626092"/>
              <a:gd name="connsiteY7" fmla="*/ 799866 h 874930"/>
              <a:gd name="connsiteX8" fmla="*/ 2313046 w 4626092"/>
              <a:gd name="connsiteY8" fmla="*/ 874930 h 874930"/>
              <a:gd name="connsiteX9" fmla="*/ 2183391 w 4626092"/>
              <a:gd name="connsiteY9" fmla="*/ 799866 h 874930"/>
              <a:gd name="connsiteX10" fmla="*/ 52795 w 4626092"/>
              <a:gd name="connsiteY10" fmla="*/ 799866 h 874930"/>
              <a:gd name="connsiteX11" fmla="*/ 0 w 4626092"/>
              <a:gd name="connsiteY11" fmla="*/ 747071 h 874930"/>
              <a:gd name="connsiteX12" fmla="*/ 0 w 4626092"/>
              <a:gd name="connsiteY12" fmla="*/ 550710 h 874930"/>
              <a:gd name="connsiteX13" fmla="*/ 0 w 4626092"/>
              <a:gd name="connsiteY13" fmla="*/ 249156 h 874930"/>
              <a:gd name="connsiteX14" fmla="*/ 0 w 4626092"/>
              <a:gd name="connsiteY14" fmla="*/ 52795 h 874930"/>
              <a:gd name="connsiteX15" fmla="*/ 52795 w 4626092"/>
              <a:gd name="connsiteY15" fmla="*/ 0 h 874930"/>
            </a:gdLst>
            <a:ahLst/>
            <a:cxnLst/>
            <a:rect l="l" t="t" r="r" b="b"/>
            <a:pathLst>
              <a:path w="4626092" h="874930">
                <a:moveTo>
                  <a:pt x="52795" y="0"/>
                </a:moveTo>
                <a:lnTo>
                  <a:pt x="4573297" y="0"/>
                </a:lnTo>
                <a:cubicBezTo>
                  <a:pt x="4602455" y="0"/>
                  <a:pt x="4626092" y="23637"/>
                  <a:pt x="4626092" y="52795"/>
                </a:cubicBezTo>
                <a:lnTo>
                  <a:pt x="4626092" y="249156"/>
                </a:lnTo>
                <a:lnTo>
                  <a:pt x="4626092" y="550710"/>
                </a:lnTo>
                <a:lnTo>
                  <a:pt x="4626092" y="747071"/>
                </a:lnTo>
                <a:cubicBezTo>
                  <a:pt x="4626092" y="776229"/>
                  <a:pt x="4602455" y="799866"/>
                  <a:pt x="4573297" y="799866"/>
                </a:cubicBezTo>
                <a:lnTo>
                  <a:pt x="2442702" y="799866"/>
                </a:lnTo>
                <a:lnTo>
                  <a:pt x="2313046" y="874930"/>
                </a:lnTo>
                <a:lnTo>
                  <a:pt x="2183391" y="799866"/>
                </a:lnTo>
                <a:lnTo>
                  <a:pt x="52795" y="799866"/>
                </a:lnTo>
                <a:cubicBezTo>
                  <a:pt x="23637" y="799866"/>
                  <a:pt x="0" y="776229"/>
                  <a:pt x="0" y="747071"/>
                </a:cubicBezTo>
                <a:lnTo>
                  <a:pt x="0" y="550710"/>
                </a:lnTo>
                <a:lnTo>
                  <a:pt x="0" y="249156"/>
                </a:lnTo>
                <a:lnTo>
                  <a:pt x="0" y="52795"/>
                </a:lnTo>
                <a:cubicBezTo>
                  <a:pt x="0" y="23637"/>
                  <a:pt x="23637" y="0"/>
                  <a:pt x="52795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70803" y="1339162"/>
            <a:ext cx="4196803" cy="626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成果回顾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027640" y="2326090"/>
            <a:ext cx="4196803" cy="626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学到的能力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项目总结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24405" y="396434"/>
            <a:ext cx="11343190" cy="6065134"/>
          </a:xfrm>
          <a:custGeom>
            <a:avLst/>
            <a:gdLst>
              <a:gd name="connsiteX0" fmla="*/ 332256 w 11343190"/>
              <a:gd name="connsiteY0" fmla="*/ 0 h 6065134"/>
              <a:gd name="connsiteX1" fmla="*/ 5422468 w 11343190"/>
              <a:gd name="connsiteY1" fmla="*/ 0 h 6065134"/>
              <a:gd name="connsiteX2" fmla="*/ 5570603 w 11343190"/>
              <a:gd name="connsiteY2" fmla="*/ 274127 h 6065134"/>
              <a:gd name="connsiteX3" fmla="*/ 11106264 w 11343190"/>
              <a:gd name="connsiteY3" fmla="*/ 274127 h 6065134"/>
              <a:gd name="connsiteX4" fmla="*/ 11343190 w 11343190"/>
              <a:gd name="connsiteY4" fmla="*/ 447378 h 6065134"/>
              <a:gd name="connsiteX5" fmla="*/ 11343190 w 11343190"/>
              <a:gd name="connsiteY5" fmla="*/ 5768939 h 6065134"/>
              <a:gd name="connsiteX6" fmla="*/ 10989417 w 11343190"/>
              <a:gd name="connsiteY6" fmla="*/ 6065134 h 6065134"/>
              <a:gd name="connsiteX7" fmla="*/ 3072908 w 11343190"/>
              <a:gd name="connsiteY7" fmla="*/ 6065134 h 6065134"/>
              <a:gd name="connsiteX8" fmla="*/ 2950852 w 11343190"/>
              <a:gd name="connsiteY8" fmla="*/ 5839267 h 6065134"/>
              <a:gd name="connsiteX9" fmla="*/ 199101 w 11343190"/>
              <a:gd name="connsiteY9" fmla="*/ 5839267 h 6065134"/>
              <a:gd name="connsiteX10" fmla="*/ 0 w 11343190"/>
              <a:gd name="connsiteY10" fmla="*/ 5624871 h 6065134"/>
              <a:gd name="connsiteX11" fmla="*/ 0 w 11343190"/>
              <a:gd name="connsiteY11" fmla="*/ 278180 h 6065134"/>
            </a:gdLst>
            <a:ahLst/>
            <a:cxnLst/>
            <a:rect l="l" t="t" r="r" b="b"/>
            <a:pathLst>
              <a:path w="11343190" h="6065134">
                <a:moveTo>
                  <a:pt x="332256" y="0"/>
                </a:moveTo>
                <a:lnTo>
                  <a:pt x="5422468" y="0"/>
                </a:lnTo>
                <a:lnTo>
                  <a:pt x="5570603" y="274127"/>
                </a:lnTo>
                <a:lnTo>
                  <a:pt x="11106264" y="274127"/>
                </a:lnTo>
                <a:lnTo>
                  <a:pt x="11343190" y="447378"/>
                </a:lnTo>
                <a:lnTo>
                  <a:pt x="11343190" y="5768939"/>
                </a:lnTo>
                <a:lnTo>
                  <a:pt x="10989417" y="6065134"/>
                </a:lnTo>
                <a:lnTo>
                  <a:pt x="3072908" y="6065134"/>
                </a:lnTo>
                <a:lnTo>
                  <a:pt x="2950852" y="5839267"/>
                </a:lnTo>
                <a:lnTo>
                  <a:pt x="199101" y="5839267"/>
                </a:lnTo>
                <a:lnTo>
                  <a:pt x="0" y="5624871"/>
                </a:lnTo>
                <a:lnTo>
                  <a:pt x="0" y="27818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0000"/>
                </a:schemeClr>
              </a:gs>
              <a:gs pos="27000">
                <a:schemeClr val="accent2">
                  <a:lumMod val="100000"/>
                  <a:alpha val="30000"/>
                </a:schemeClr>
              </a:gs>
              <a:gs pos="75000">
                <a:schemeClr val="accent2">
                  <a:lumMod val="100000"/>
                  <a:alpha val="30000"/>
                </a:schemeClr>
              </a:gs>
              <a:gs pos="100000">
                <a:schemeClr val="accent1">
                  <a:alpha val="59000"/>
                </a:schemeClr>
              </a:gs>
            </a:gsLst>
            <a:lin ang="13500000" scaled="0"/>
          </a:gradFill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943600" y="396432"/>
            <a:ext cx="5600700" cy="172527"/>
          </a:xfrm>
          <a:prstGeom prst="parallelogram">
            <a:avLst>
              <a:gd name="adj" fmla="val 5861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43600" y="5924742"/>
            <a:ext cx="5836921" cy="544444"/>
          </a:xfrm>
          <a:custGeom>
            <a:avLst/>
            <a:gdLst>
              <a:gd name="connsiteX0" fmla="*/ 1 w 5836921"/>
              <a:gd name="connsiteY0" fmla="*/ 544444 h 544444"/>
              <a:gd name="connsiteX1" fmla="*/ 0 w 5836921"/>
              <a:gd name="connsiteY1" fmla="*/ 296751 h 544444"/>
              <a:gd name="connsiteX2" fmla="*/ 352277 w 5836921"/>
              <a:gd name="connsiteY2" fmla="*/ 1155 h 544444"/>
              <a:gd name="connsiteX3" fmla="*/ 357491 w 5836921"/>
              <a:gd name="connsiteY3" fmla="*/ 1155 h 544444"/>
              <a:gd name="connsiteX4" fmla="*/ 358308 w 5836921"/>
              <a:gd name="connsiteY4" fmla="*/ 0 h 544444"/>
              <a:gd name="connsiteX5" fmla="*/ 5836921 w 5836921"/>
              <a:gd name="connsiteY5" fmla="*/ 0 h 544444"/>
              <a:gd name="connsiteX6" fmla="*/ 5714834 w 5836921"/>
              <a:gd name="connsiteY6" fmla="*/ 172527 h 544444"/>
              <a:gd name="connsiteX7" fmla="*/ 443235 w 5836921"/>
              <a:gd name="connsiteY7" fmla="*/ 172527 h 544444"/>
            </a:gdLst>
            <a:ahLst/>
            <a:cxnLst/>
            <a:rect l="l" t="t" r="r" b="b"/>
            <a:pathLst>
              <a:path w="5836921" h="544444">
                <a:moveTo>
                  <a:pt x="1" y="544444"/>
                </a:moveTo>
                <a:lnTo>
                  <a:pt x="0" y="296751"/>
                </a:lnTo>
                <a:lnTo>
                  <a:pt x="352277" y="1155"/>
                </a:lnTo>
                <a:lnTo>
                  <a:pt x="357491" y="1155"/>
                </a:lnTo>
                <a:lnTo>
                  <a:pt x="358308" y="0"/>
                </a:lnTo>
                <a:lnTo>
                  <a:pt x="5836921" y="0"/>
                </a:lnTo>
                <a:lnTo>
                  <a:pt x="5714834" y="172527"/>
                </a:lnTo>
                <a:lnTo>
                  <a:pt x="443235" y="17252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163300" y="670560"/>
            <a:ext cx="601980" cy="464820"/>
          </a:xfrm>
          <a:custGeom>
            <a:avLst/>
            <a:gdLst>
              <a:gd name="connsiteX0" fmla="*/ 0 w 601980"/>
              <a:gd name="connsiteY0" fmla="*/ 0 h 464820"/>
              <a:gd name="connsiteX1" fmla="*/ 350520 w 601980"/>
              <a:gd name="connsiteY1" fmla="*/ 0 h 464820"/>
              <a:gd name="connsiteX2" fmla="*/ 601980 w 601980"/>
              <a:gd name="connsiteY2" fmla="*/ 190500 h 464820"/>
              <a:gd name="connsiteX3" fmla="*/ 601980 w 601980"/>
              <a:gd name="connsiteY3" fmla="*/ 464820 h 464820"/>
            </a:gdLst>
            <a:ahLst/>
            <a:cxnLst/>
            <a:rect l="l" t="t" r="r" b="b"/>
            <a:pathLst>
              <a:path w="601980" h="464820">
                <a:moveTo>
                  <a:pt x="0" y="0"/>
                </a:moveTo>
                <a:lnTo>
                  <a:pt x="350520" y="0"/>
                </a:lnTo>
                <a:lnTo>
                  <a:pt x="601980" y="190500"/>
                </a:lnTo>
                <a:lnTo>
                  <a:pt x="601980" y="464820"/>
                </a:lnTo>
              </a:path>
            </a:pathLst>
          </a:custGeom>
          <a:noFill/>
          <a:ln w="508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23760" y="1234440"/>
            <a:ext cx="4207439" cy="4805256"/>
          </a:xfrm>
          <a:prstGeom prst="snip2DiagRect">
            <a:avLst>
              <a:gd name="adj1" fmla="val 0"/>
              <a:gd name="adj2" fmla="val 5042"/>
            </a:avLst>
          </a:prstGeom>
          <a:gradFill>
            <a:gsLst>
              <a:gs pos="0">
                <a:schemeClr val="accent2"/>
              </a:gs>
              <a:gs pos="15000">
                <a:schemeClr val="accent1">
                  <a:alpha val="20000"/>
                </a:schemeClr>
              </a:gs>
              <a:gs pos="85000">
                <a:schemeClr val="accent1">
                  <a:alpha val="20000"/>
                </a:schemeClr>
              </a:gs>
              <a:gs pos="100000">
                <a:schemeClr val="accent2"/>
              </a:gs>
            </a:gsLst>
            <a:lin ang="10800000" scaled="0"/>
          </a:gradFill>
          <a:ln w="1905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9200000">
            <a:off x="320624" y="436397"/>
            <a:ext cx="427581" cy="57780"/>
          </a:xfrm>
          <a:prstGeom prst="trapezoid">
            <a:avLst>
              <a:gd name="adj" fmla="val 8034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2910" y="5699760"/>
            <a:ext cx="853440" cy="533400"/>
          </a:xfrm>
          <a:custGeom>
            <a:avLst/>
            <a:gdLst>
              <a:gd name="connsiteX0" fmla="*/ 0 w 853440"/>
              <a:gd name="connsiteY0" fmla="*/ 0 h 518160"/>
              <a:gd name="connsiteX1" fmla="*/ 0 w 853440"/>
              <a:gd name="connsiteY1" fmla="*/ 316230 h 518160"/>
              <a:gd name="connsiteX2" fmla="*/ 201930 w 853440"/>
              <a:gd name="connsiteY2" fmla="*/ 518160 h 518160"/>
              <a:gd name="connsiteX3" fmla="*/ 853440 w 853440"/>
              <a:gd name="connsiteY3" fmla="*/ 518160 h 518160"/>
            </a:gdLst>
            <a:ahLst/>
            <a:cxnLst/>
            <a:rect l="l" t="t" r="r" b="b"/>
            <a:pathLst>
              <a:path w="853440" h="518160">
                <a:moveTo>
                  <a:pt x="0" y="0"/>
                </a:moveTo>
                <a:lnTo>
                  <a:pt x="0" y="316230"/>
                </a:lnTo>
                <a:lnTo>
                  <a:pt x="201930" y="518160"/>
                </a:lnTo>
                <a:lnTo>
                  <a:pt x="853440" y="518160"/>
                </a:lnTo>
              </a:path>
            </a:pathLst>
          </a:custGeom>
          <a:noFill/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V="1">
            <a:off x="779750" y="776224"/>
            <a:ext cx="4535962" cy="142159"/>
          </a:xfrm>
          <a:prstGeom prst="parallelogram">
            <a:avLst>
              <a:gd name="adj" fmla="val 5116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V="1">
            <a:off x="688310" y="711199"/>
            <a:ext cx="4241322" cy="142160"/>
          </a:xfrm>
          <a:prstGeom prst="parallelogram">
            <a:avLst>
              <a:gd name="adj" fmla="val 51163"/>
            </a:avLst>
          </a:prstGeom>
          <a:gradFill>
            <a:gsLst>
              <a:gs pos="2000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628913" y="6284595"/>
            <a:ext cx="2810169" cy="185765"/>
          </a:xfrm>
          <a:custGeom>
            <a:avLst/>
            <a:gdLst>
              <a:gd name="connsiteX0" fmla="*/ 194432 w 2810169"/>
              <a:gd name="connsiteY0" fmla="*/ 0 h 185765"/>
              <a:gd name="connsiteX1" fmla="*/ 109391 w 2810169"/>
              <a:gd name="connsiteY1" fmla="*/ 0 h 185765"/>
              <a:gd name="connsiteX2" fmla="*/ 0 w 2810169"/>
              <a:gd name="connsiteY2" fmla="*/ 185765 h 185765"/>
              <a:gd name="connsiteX3" fmla="*/ 85041 w 2810169"/>
              <a:gd name="connsiteY3" fmla="*/ 185765 h 185765"/>
              <a:gd name="connsiteX4" fmla="*/ 339746 w 2810169"/>
              <a:gd name="connsiteY4" fmla="*/ 0 h 185765"/>
              <a:gd name="connsiteX5" fmla="*/ 254705 w 2810169"/>
              <a:gd name="connsiteY5" fmla="*/ 0 h 185765"/>
              <a:gd name="connsiteX6" fmla="*/ 145314 w 2810169"/>
              <a:gd name="connsiteY6" fmla="*/ 185765 h 185765"/>
              <a:gd name="connsiteX7" fmla="*/ 230355 w 2810169"/>
              <a:gd name="connsiteY7" fmla="*/ 185765 h 185765"/>
              <a:gd name="connsiteX8" fmla="*/ 485065 w 2810169"/>
              <a:gd name="connsiteY8" fmla="*/ 0 h 185765"/>
              <a:gd name="connsiteX9" fmla="*/ 400024 w 2810169"/>
              <a:gd name="connsiteY9" fmla="*/ 0 h 185765"/>
              <a:gd name="connsiteX10" fmla="*/ 290633 w 2810169"/>
              <a:gd name="connsiteY10" fmla="*/ 185765 h 185765"/>
              <a:gd name="connsiteX11" fmla="*/ 375674 w 2810169"/>
              <a:gd name="connsiteY11" fmla="*/ 185765 h 185765"/>
              <a:gd name="connsiteX12" fmla="*/ 630384 w 2810169"/>
              <a:gd name="connsiteY12" fmla="*/ 0 h 185765"/>
              <a:gd name="connsiteX13" fmla="*/ 545343 w 2810169"/>
              <a:gd name="connsiteY13" fmla="*/ 0 h 185765"/>
              <a:gd name="connsiteX14" fmla="*/ 435952 w 2810169"/>
              <a:gd name="connsiteY14" fmla="*/ 185765 h 185765"/>
              <a:gd name="connsiteX15" fmla="*/ 520993 w 2810169"/>
              <a:gd name="connsiteY15" fmla="*/ 185765 h 185765"/>
              <a:gd name="connsiteX16" fmla="*/ 775703 w 2810169"/>
              <a:gd name="connsiteY16" fmla="*/ 0 h 185765"/>
              <a:gd name="connsiteX17" fmla="*/ 690662 w 2810169"/>
              <a:gd name="connsiteY17" fmla="*/ 0 h 185765"/>
              <a:gd name="connsiteX18" fmla="*/ 581271 w 2810169"/>
              <a:gd name="connsiteY18" fmla="*/ 185765 h 185765"/>
              <a:gd name="connsiteX19" fmla="*/ 666312 w 2810169"/>
              <a:gd name="connsiteY19" fmla="*/ 185765 h 185765"/>
              <a:gd name="connsiteX20" fmla="*/ 921022 w 2810169"/>
              <a:gd name="connsiteY20" fmla="*/ 0 h 185765"/>
              <a:gd name="connsiteX21" fmla="*/ 835981 w 2810169"/>
              <a:gd name="connsiteY21" fmla="*/ 0 h 185765"/>
              <a:gd name="connsiteX22" fmla="*/ 726590 w 2810169"/>
              <a:gd name="connsiteY22" fmla="*/ 185765 h 185765"/>
              <a:gd name="connsiteX23" fmla="*/ 811631 w 2810169"/>
              <a:gd name="connsiteY23" fmla="*/ 185765 h 185765"/>
              <a:gd name="connsiteX24" fmla="*/ 1066341 w 2810169"/>
              <a:gd name="connsiteY24" fmla="*/ 0 h 185765"/>
              <a:gd name="connsiteX25" fmla="*/ 981300 w 2810169"/>
              <a:gd name="connsiteY25" fmla="*/ 0 h 185765"/>
              <a:gd name="connsiteX26" fmla="*/ 871909 w 2810169"/>
              <a:gd name="connsiteY26" fmla="*/ 185765 h 185765"/>
              <a:gd name="connsiteX27" fmla="*/ 956950 w 2810169"/>
              <a:gd name="connsiteY27" fmla="*/ 185765 h 185765"/>
              <a:gd name="connsiteX28" fmla="*/ 1211660 w 2810169"/>
              <a:gd name="connsiteY28" fmla="*/ 0 h 185765"/>
              <a:gd name="connsiteX29" fmla="*/ 1126619 w 2810169"/>
              <a:gd name="connsiteY29" fmla="*/ 0 h 185765"/>
              <a:gd name="connsiteX30" fmla="*/ 1017228 w 2810169"/>
              <a:gd name="connsiteY30" fmla="*/ 185765 h 185765"/>
              <a:gd name="connsiteX31" fmla="*/ 1102269 w 2810169"/>
              <a:gd name="connsiteY31" fmla="*/ 185765 h 185765"/>
              <a:gd name="connsiteX32" fmla="*/ 1356979 w 2810169"/>
              <a:gd name="connsiteY32" fmla="*/ 0 h 185765"/>
              <a:gd name="connsiteX33" fmla="*/ 1271938 w 2810169"/>
              <a:gd name="connsiteY33" fmla="*/ 0 h 185765"/>
              <a:gd name="connsiteX34" fmla="*/ 1162547 w 2810169"/>
              <a:gd name="connsiteY34" fmla="*/ 185765 h 185765"/>
              <a:gd name="connsiteX35" fmla="*/ 1247588 w 2810169"/>
              <a:gd name="connsiteY35" fmla="*/ 185765 h 185765"/>
              <a:gd name="connsiteX36" fmla="*/ 1502298 w 2810169"/>
              <a:gd name="connsiteY36" fmla="*/ 0 h 185765"/>
              <a:gd name="connsiteX37" fmla="*/ 1417257 w 2810169"/>
              <a:gd name="connsiteY37" fmla="*/ 0 h 185765"/>
              <a:gd name="connsiteX38" fmla="*/ 1307866 w 2810169"/>
              <a:gd name="connsiteY38" fmla="*/ 185765 h 185765"/>
              <a:gd name="connsiteX39" fmla="*/ 1392907 w 2810169"/>
              <a:gd name="connsiteY39" fmla="*/ 185765 h 185765"/>
              <a:gd name="connsiteX40" fmla="*/ 1647617 w 2810169"/>
              <a:gd name="connsiteY40" fmla="*/ 0 h 185765"/>
              <a:gd name="connsiteX41" fmla="*/ 1562576 w 2810169"/>
              <a:gd name="connsiteY41" fmla="*/ 0 h 185765"/>
              <a:gd name="connsiteX42" fmla="*/ 1453185 w 2810169"/>
              <a:gd name="connsiteY42" fmla="*/ 185765 h 185765"/>
              <a:gd name="connsiteX43" fmla="*/ 1538226 w 2810169"/>
              <a:gd name="connsiteY43" fmla="*/ 185765 h 185765"/>
              <a:gd name="connsiteX44" fmla="*/ 1792936 w 2810169"/>
              <a:gd name="connsiteY44" fmla="*/ 0 h 185765"/>
              <a:gd name="connsiteX45" fmla="*/ 1707895 w 2810169"/>
              <a:gd name="connsiteY45" fmla="*/ 0 h 185765"/>
              <a:gd name="connsiteX46" fmla="*/ 1598504 w 2810169"/>
              <a:gd name="connsiteY46" fmla="*/ 185765 h 185765"/>
              <a:gd name="connsiteX47" fmla="*/ 1683545 w 2810169"/>
              <a:gd name="connsiteY47" fmla="*/ 185765 h 185765"/>
              <a:gd name="connsiteX48" fmla="*/ 1938255 w 2810169"/>
              <a:gd name="connsiteY48" fmla="*/ 0 h 185765"/>
              <a:gd name="connsiteX49" fmla="*/ 1853214 w 2810169"/>
              <a:gd name="connsiteY49" fmla="*/ 0 h 185765"/>
              <a:gd name="connsiteX50" fmla="*/ 1743823 w 2810169"/>
              <a:gd name="connsiteY50" fmla="*/ 185765 h 185765"/>
              <a:gd name="connsiteX51" fmla="*/ 1828864 w 2810169"/>
              <a:gd name="connsiteY51" fmla="*/ 185765 h 185765"/>
              <a:gd name="connsiteX52" fmla="*/ 2083574 w 2810169"/>
              <a:gd name="connsiteY52" fmla="*/ 0 h 185765"/>
              <a:gd name="connsiteX53" fmla="*/ 1998533 w 2810169"/>
              <a:gd name="connsiteY53" fmla="*/ 0 h 185765"/>
              <a:gd name="connsiteX54" fmla="*/ 1889142 w 2810169"/>
              <a:gd name="connsiteY54" fmla="*/ 185765 h 185765"/>
              <a:gd name="connsiteX55" fmla="*/ 1974183 w 2810169"/>
              <a:gd name="connsiteY55" fmla="*/ 185765 h 185765"/>
              <a:gd name="connsiteX56" fmla="*/ 2228893 w 2810169"/>
              <a:gd name="connsiteY56" fmla="*/ 0 h 185765"/>
              <a:gd name="connsiteX57" fmla="*/ 2143852 w 2810169"/>
              <a:gd name="connsiteY57" fmla="*/ 0 h 185765"/>
              <a:gd name="connsiteX58" fmla="*/ 2034461 w 2810169"/>
              <a:gd name="connsiteY58" fmla="*/ 185765 h 185765"/>
              <a:gd name="connsiteX59" fmla="*/ 2119502 w 2810169"/>
              <a:gd name="connsiteY59" fmla="*/ 185765 h 185765"/>
              <a:gd name="connsiteX60" fmla="*/ 2374212 w 2810169"/>
              <a:gd name="connsiteY60" fmla="*/ 0 h 185765"/>
              <a:gd name="connsiteX61" fmla="*/ 2289171 w 2810169"/>
              <a:gd name="connsiteY61" fmla="*/ 0 h 185765"/>
              <a:gd name="connsiteX62" fmla="*/ 2179780 w 2810169"/>
              <a:gd name="connsiteY62" fmla="*/ 185765 h 185765"/>
              <a:gd name="connsiteX63" fmla="*/ 2264821 w 2810169"/>
              <a:gd name="connsiteY63" fmla="*/ 185765 h 185765"/>
              <a:gd name="connsiteX64" fmla="*/ 2519531 w 2810169"/>
              <a:gd name="connsiteY64" fmla="*/ 0 h 185765"/>
              <a:gd name="connsiteX65" fmla="*/ 2434490 w 2810169"/>
              <a:gd name="connsiteY65" fmla="*/ 0 h 185765"/>
              <a:gd name="connsiteX66" fmla="*/ 2325099 w 2810169"/>
              <a:gd name="connsiteY66" fmla="*/ 185765 h 185765"/>
              <a:gd name="connsiteX67" fmla="*/ 2410140 w 2810169"/>
              <a:gd name="connsiteY67" fmla="*/ 185765 h 185765"/>
              <a:gd name="connsiteX68" fmla="*/ 2664850 w 2810169"/>
              <a:gd name="connsiteY68" fmla="*/ 0 h 185765"/>
              <a:gd name="connsiteX69" fmla="*/ 2579809 w 2810169"/>
              <a:gd name="connsiteY69" fmla="*/ 0 h 185765"/>
              <a:gd name="connsiteX70" fmla="*/ 2470418 w 2810169"/>
              <a:gd name="connsiteY70" fmla="*/ 185765 h 185765"/>
              <a:gd name="connsiteX71" fmla="*/ 2555459 w 2810169"/>
              <a:gd name="connsiteY71" fmla="*/ 185765 h 185765"/>
              <a:gd name="connsiteX72" fmla="*/ 2810169 w 2810169"/>
              <a:gd name="connsiteY72" fmla="*/ 0 h 185765"/>
              <a:gd name="connsiteX73" fmla="*/ 2725128 w 2810169"/>
              <a:gd name="connsiteY73" fmla="*/ 0 h 185765"/>
              <a:gd name="connsiteX74" fmla="*/ 2615737 w 2810169"/>
              <a:gd name="connsiteY74" fmla="*/ 185765 h 185765"/>
              <a:gd name="connsiteX75" fmla="*/ 2700778 w 2810169"/>
              <a:gd name="connsiteY75" fmla="*/ 185765 h 185765"/>
            </a:gdLst>
            <a:ahLst/>
            <a:cxnLst/>
            <a:rect l="l" t="t" r="r" b="b"/>
            <a:pathLst>
              <a:path w="2810169" h="185765">
                <a:moveTo>
                  <a:pt x="194432" y="0"/>
                </a:moveTo>
                <a:lnTo>
                  <a:pt x="109391" y="0"/>
                </a:lnTo>
                <a:lnTo>
                  <a:pt x="0" y="185765"/>
                </a:lnTo>
                <a:lnTo>
                  <a:pt x="85041" y="185765"/>
                </a:lnTo>
                <a:close/>
                <a:moveTo>
                  <a:pt x="339746" y="0"/>
                </a:moveTo>
                <a:lnTo>
                  <a:pt x="254705" y="0"/>
                </a:lnTo>
                <a:lnTo>
                  <a:pt x="145314" y="185765"/>
                </a:lnTo>
                <a:lnTo>
                  <a:pt x="230355" y="185765"/>
                </a:lnTo>
                <a:close/>
                <a:moveTo>
                  <a:pt x="485065" y="0"/>
                </a:moveTo>
                <a:lnTo>
                  <a:pt x="400024" y="0"/>
                </a:lnTo>
                <a:lnTo>
                  <a:pt x="290633" y="185765"/>
                </a:lnTo>
                <a:lnTo>
                  <a:pt x="375674" y="185765"/>
                </a:lnTo>
                <a:close/>
                <a:moveTo>
                  <a:pt x="630384" y="0"/>
                </a:moveTo>
                <a:lnTo>
                  <a:pt x="545343" y="0"/>
                </a:lnTo>
                <a:lnTo>
                  <a:pt x="435952" y="185765"/>
                </a:lnTo>
                <a:lnTo>
                  <a:pt x="520993" y="185765"/>
                </a:lnTo>
                <a:close/>
                <a:moveTo>
                  <a:pt x="775703" y="0"/>
                </a:moveTo>
                <a:lnTo>
                  <a:pt x="690662" y="0"/>
                </a:lnTo>
                <a:lnTo>
                  <a:pt x="581271" y="185765"/>
                </a:lnTo>
                <a:lnTo>
                  <a:pt x="666312" y="185765"/>
                </a:lnTo>
                <a:close/>
                <a:moveTo>
                  <a:pt x="921022" y="0"/>
                </a:moveTo>
                <a:lnTo>
                  <a:pt x="835981" y="0"/>
                </a:lnTo>
                <a:lnTo>
                  <a:pt x="726590" y="185765"/>
                </a:lnTo>
                <a:lnTo>
                  <a:pt x="811631" y="185765"/>
                </a:lnTo>
                <a:close/>
                <a:moveTo>
                  <a:pt x="1066341" y="0"/>
                </a:moveTo>
                <a:lnTo>
                  <a:pt x="981300" y="0"/>
                </a:lnTo>
                <a:lnTo>
                  <a:pt x="871909" y="185765"/>
                </a:lnTo>
                <a:lnTo>
                  <a:pt x="956950" y="185765"/>
                </a:lnTo>
                <a:close/>
                <a:moveTo>
                  <a:pt x="1211660" y="0"/>
                </a:moveTo>
                <a:lnTo>
                  <a:pt x="1126619" y="0"/>
                </a:lnTo>
                <a:lnTo>
                  <a:pt x="1017228" y="185765"/>
                </a:lnTo>
                <a:lnTo>
                  <a:pt x="1102269" y="185765"/>
                </a:lnTo>
                <a:close/>
                <a:moveTo>
                  <a:pt x="1356979" y="0"/>
                </a:moveTo>
                <a:lnTo>
                  <a:pt x="1271938" y="0"/>
                </a:lnTo>
                <a:lnTo>
                  <a:pt x="1162547" y="185765"/>
                </a:lnTo>
                <a:lnTo>
                  <a:pt x="1247588" y="185765"/>
                </a:lnTo>
                <a:close/>
                <a:moveTo>
                  <a:pt x="1502298" y="0"/>
                </a:moveTo>
                <a:lnTo>
                  <a:pt x="1417257" y="0"/>
                </a:lnTo>
                <a:lnTo>
                  <a:pt x="1307866" y="185765"/>
                </a:lnTo>
                <a:lnTo>
                  <a:pt x="1392907" y="185765"/>
                </a:lnTo>
                <a:close/>
                <a:moveTo>
                  <a:pt x="1647617" y="0"/>
                </a:moveTo>
                <a:lnTo>
                  <a:pt x="1562576" y="0"/>
                </a:lnTo>
                <a:lnTo>
                  <a:pt x="1453185" y="185765"/>
                </a:lnTo>
                <a:lnTo>
                  <a:pt x="1538226" y="185765"/>
                </a:lnTo>
                <a:close/>
                <a:moveTo>
                  <a:pt x="1792936" y="0"/>
                </a:moveTo>
                <a:lnTo>
                  <a:pt x="1707895" y="0"/>
                </a:lnTo>
                <a:lnTo>
                  <a:pt x="1598504" y="185765"/>
                </a:lnTo>
                <a:lnTo>
                  <a:pt x="1683545" y="185765"/>
                </a:lnTo>
                <a:close/>
                <a:moveTo>
                  <a:pt x="1938255" y="0"/>
                </a:moveTo>
                <a:lnTo>
                  <a:pt x="1853214" y="0"/>
                </a:lnTo>
                <a:lnTo>
                  <a:pt x="1743823" y="185765"/>
                </a:lnTo>
                <a:lnTo>
                  <a:pt x="1828864" y="185765"/>
                </a:lnTo>
                <a:close/>
                <a:moveTo>
                  <a:pt x="2083574" y="0"/>
                </a:moveTo>
                <a:lnTo>
                  <a:pt x="1998533" y="0"/>
                </a:lnTo>
                <a:lnTo>
                  <a:pt x="1889142" y="185765"/>
                </a:lnTo>
                <a:lnTo>
                  <a:pt x="1974183" y="185765"/>
                </a:lnTo>
                <a:close/>
                <a:moveTo>
                  <a:pt x="2228893" y="0"/>
                </a:moveTo>
                <a:lnTo>
                  <a:pt x="2143852" y="0"/>
                </a:lnTo>
                <a:lnTo>
                  <a:pt x="2034461" y="185765"/>
                </a:lnTo>
                <a:lnTo>
                  <a:pt x="2119502" y="185765"/>
                </a:lnTo>
                <a:close/>
                <a:moveTo>
                  <a:pt x="2374212" y="0"/>
                </a:moveTo>
                <a:lnTo>
                  <a:pt x="2289171" y="0"/>
                </a:lnTo>
                <a:lnTo>
                  <a:pt x="2179780" y="185765"/>
                </a:lnTo>
                <a:lnTo>
                  <a:pt x="2264821" y="185765"/>
                </a:lnTo>
                <a:close/>
                <a:moveTo>
                  <a:pt x="2519531" y="0"/>
                </a:moveTo>
                <a:lnTo>
                  <a:pt x="2434490" y="0"/>
                </a:lnTo>
                <a:lnTo>
                  <a:pt x="2325099" y="185765"/>
                </a:lnTo>
                <a:lnTo>
                  <a:pt x="2410140" y="185765"/>
                </a:lnTo>
                <a:close/>
                <a:moveTo>
                  <a:pt x="2664850" y="0"/>
                </a:moveTo>
                <a:lnTo>
                  <a:pt x="2579809" y="0"/>
                </a:lnTo>
                <a:lnTo>
                  <a:pt x="2470418" y="185765"/>
                </a:lnTo>
                <a:lnTo>
                  <a:pt x="2555459" y="185765"/>
                </a:lnTo>
                <a:close/>
                <a:moveTo>
                  <a:pt x="2810169" y="0"/>
                </a:moveTo>
                <a:lnTo>
                  <a:pt x="2725128" y="0"/>
                </a:lnTo>
                <a:lnTo>
                  <a:pt x="2615737" y="185765"/>
                </a:lnTo>
                <a:lnTo>
                  <a:pt x="2700778" y="185765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5025" y="4696490"/>
            <a:ext cx="5228113" cy="70872"/>
          </a:xfrm>
          <a:custGeom>
            <a:avLst/>
            <a:gdLst>
              <a:gd name="connsiteX0" fmla="*/ 3932035 w 5228113"/>
              <a:gd name="connsiteY0" fmla="*/ 0 h 70872"/>
              <a:gd name="connsiteX1" fmla="*/ 5228113 w 5228113"/>
              <a:gd name="connsiteY1" fmla="*/ 0 h 70872"/>
              <a:gd name="connsiteX2" fmla="*/ 5202619 w 5228113"/>
              <a:gd name="connsiteY2" fmla="*/ 70872 h 70872"/>
              <a:gd name="connsiteX3" fmla="*/ 3906541 w 5228113"/>
              <a:gd name="connsiteY3" fmla="*/ 70872 h 70872"/>
              <a:gd name="connsiteX4" fmla="*/ 3914663 w 5228113"/>
              <a:gd name="connsiteY4" fmla="*/ 48295 h 70872"/>
              <a:gd name="connsiteX5" fmla="*/ 0 w 5228113"/>
              <a:gd name="connsiteY5" fmla="*/ 48295 h 70872"/>
              <a:gd name="connsiteX6" fmla="*/ 9251 w 5228113"/>
              <a:gd name="connsiteY6" fmla="*/ 22578 h 70872"/>
              <a:gd name="connsiteX7" fmla="*/ 3923913 w 5228113"/>
              <a:gd name="connsiteY7" fmla="*/ 22578 h 70872"/>
            </a:gdLst>
            <a:ahLst/>
            <a:cxnLst/>
            <a:rect l="l" t="t" r="r" b="b"/>
            <a:pathLst>
              <a:path w="5228113" h="70872">
                <a:moveTo>
                  <a:pt x="3932035" y="0"/>
                </a:moveTo>
                <a:lnTo>
                  <a:pt x="5228113" y="0"/>
                </a:lnTo>
                <a:lnTo>
                  <a:pt x="5202619" y="70872"/>
                </a:lnTo>
                <a:lnTo>
                  <a:pt x="3906541" y="70872"/>
                </a:lnTo>
                <a:lnTo>
                  <a:pt x="3914663" y="48295"/>
                </a:lnTo>
                <a:lnTo>
                  <a:pt x="0" y="48295"/>
                </a:lnTo>
                <a:lnTo>
                  <a:pt x="9251" y="22578"/>
                </a:lnTo>
                <a:lnTo>
                  <a:pt x="3923913" y="22578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5122" y="5181447"/>
            <a:ext cx="1908712" cy="414541"/>
          </a:xfrm>
          <a:prstGeom prst="snip2DiagRect">
            <a:avLst>
              <a:gd name="adj1" fmla="val 0"/>
              <a:gd name="adj2" fmla="val 17893"/>
            </a:avLst>
          </a:prstGeom>
          <a:gradFill>
            <a:gsLst>
              <a:gs pos="0">
                <a:schemeClr val="accent2">
                  <a:lumMod val="80000"/>
                  <a:lumOff val="20000"/>
                </a:schemeClr>
              </a:gs>
              <a:gs pos="26000">
                <a:schemeClr val="accent2">
                  <a:lumMod val="80000"/>
                  <a:lumOff val="20000"/>
                  <a:alpha val="20000"/>
                </a:schemeClr>
              </a:gs>
              <a:gs pos="74000">
                <a:schemeClr val="accent2">
                  <a:lumMod val="80000"/>
                  <a:lumOff val="20000"/>
                  <a:alpha val="20000"/>
                </a:schemeClr>
              </a:gs>
              <a:gs pos="100000">
                <a:schemeClr val="accent2">
                  <a:lumMod val="80000"/>
                  <a:lumOff val="20000"/>
                </a:schemeClr>
              </a:gs>
            </a:gsLst>
            <a:lin ang="10800000" scaled="0"/>
          </a:gradFill>
          <a:ln w="127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067326" y="5181447"/>
            <a:ext cx="1908712" cy="414541"/>
          </a:xfrm>
          <a:prstGeom prst="snip2DiagRect">
            <a:avLst>
              <a:gd name="adj1" fmla="val 0"/>
              <a:gd name="adj2" fmla="val 17893"/>
            </a:avLst>
          </a:prstGeom>
          <a:gradFill>
            <a:gsLst>
              <a:gs pos="0">
                <a:schemeClr val="accent2">
                  <a:lumMod val="80000"/>
                  <a:lumOff val="20000"/>
                </a:schemeClr>
              </a:gs>
              <a:gs pos="26000">
                <a:schemeClr val="accent2">
                  <a:lumMod val="80000"/>
                  <a:lumOff val="20000"/>
                  <a:alpha val="20000"/>
                </a:schemeClr>
              </a:gs>
              <a:gs pos="74000">
                <a:schemeClr val="accent2">
                  <a:lumMod val="80000"/>
                  <a:lumOff val="20000"/>
                  <a:alpha val="20000"/>
                </a:schemeClr>
              </a:gs>
              <a:gs pos="100000">
                <a:schemeClr val="accent2">
                  <a:lumMod val="80000"/>
                  <a:lumOff val="20000"/>
                </a:schemeClr>
              </a:gs>
            </a:gsLst>
            <a:lin ang="10800000" scaled="0"/>
          </a:gradFill>
          <a:ln w="12700" cap="sq">
            <a:gradFill>
              <a:gsLst>
                <a:gs pos="0">
                  <a:schemeClr val="accent2">
                    <a:lumMod val="60000"/>
                    <a:lumOff val="40000"/>
                    <a:alpha val="100000"/>
                  </a:schemeClr>
                </a:gs>
                <a:gs pos="100000">
                  <a:schemeClr val="accent2">
                    <a:lumMod val="60000"/>
                    <a:lumOff val="40000"/>
                    <a:alpha val="10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504762" y="6294119"/>
            <a:ext cx="2511228" cy="129555"/>
          </a:xfrm>
          <a:prstGeom prst="parallelogram">
            <a:avLst>
              <a:gd name="adj" fmla="val 69923"/>
            </a:avLst>
          </a:prstGeom>
          <a:gradFill>
            <a:gsLst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1">
            <a:alphaModFix amt="100000"/>
          </a:blip>
          <a:srcRect l="12828" r="28420"/>
          <a:stretch>
            <a:fillRect/>
          </a:stretch>
        </p:blipFill>
        <p:spPr>
          <a:xfrm>
            <a:off x="7527312" y="1565495"/>
            <a:ext cx="3615315" cy="4102284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20" name="标题 1"/>
          <p:cNvSpPr txBox="1"/>
          <p:nvPr/>
        </p:nvSpPr>
        <p:spPr>
          <a:xfrm>
            <a:off x="842822" y="1479684"/>
            <a:ext cx="2661940" cy="722279"/>
          </a:xfrm>
          <a:prstGeom prst="snip2Diag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26000">
                <a:schemeClr val="accent1">
                  <a:alpha val="20000"/>
                </a:schemeClr>
              </a:gs>
              <a:gs pos="74000">
                <a:schemeClr val="accent1">
                  <a:alpha val="2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276351" y="1456825"/>
            <a:ext cx="1897564" cy="72227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5100">
                <a:ln w="254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2025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18394" y="2491024"/>
            <a:ext cx="6084509" cy="1917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5200">
                <a:ln w="254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谢谢大家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051595" y="5272077"/>
            <a:ext cx="1976318" cy="25868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老兆杰、刘浩然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289558" y="5272077"/>
            <a:ext cx="1976318" cy="25868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时间：2025.4.26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24405" y="396434"/>
            <a:ext cx="11343190" cy="6065134"/>
          </a:xfrm>
          <a:custGeom>
            <a:avLst/>
            <a:gdLst>
              <a:gd name="connsiteX0" fmla="*/ 332256 w 11343190"/>
              <a:gd name="connsiteY0" fmla="*/ 0 h 6065134"/>
              <a:gd name="connsiteX1" fmla="*/ 5422468 w 11343190"/>
              <a:gd name="connsiteY1" fmla="*/ 0 h 6065134"/>
              <a:gd name="connsiteX2" fmla="*/ 5570603 w 11343190"/>
              <a:gd name="connsiteY2" fmla="*/ 274127 h 6065134"/>
              <a:gd name="connsiteX3" fmla="*/ 11106264 w 11343190"/>
              <a:gd name="connsiteY3" fmla="*/ 274127 h 6065134"/>
              <a:gd name="connsiteX4" fmla="*/ 11343190 w 11343190"/>
              <a:gd name="connsiteY4" fmla="*/ 447378 h 6065134"/>
              <a:gd name="connsiteX5" fmla="*/ 11343190 w 11343190"/>
              <a:gd name="connsiteY5" fmla="*/ 5768939 h 6065134"/>
              <a:gd name="connsiteX6" fmla="*/ 10989417 w 11343190"/>
              <a:gd name="connsiteY6" fmla="*/ 6065134 h 6065134"/>
              <a:gd name="connsiteX7" fmla="*/ 3072908 w 11343190"/>
              <a:gd name="connsiteY7" fmla="*/ 6065134 h 6065134"/>
              <a:gd name="connsiteX8" fmla="*/ 2950852 w 11343190"/>
              <a:gd name="connsiteY8" fmla="*/ 5839267 h 6065134"/>
              <a:gd name="connsiteX9" fmla="*/ 199101 w 11343190"/>
              <a:gd name="connsiteY9" fmla="*/ 5839267 h 6065134"/>
              <a:gd name="connsiteX10" fmla="*/ 0 w 11343190"/>
              <a:gd name="connsiteY10" fmla="*/ 5624871 h 6065134"/>
              <a:gd name="connsiteX11" fmla="*/ 0 w 11343190"/>
              <a:gd name="connsiteY11" fmla="*/ 278180 h 6065134"/>
            </a:gdLst>
            <a:ahLst/>
            <a:cxnLst/>
            <a:rect l="l" t="t" r="r" b="b"/>
            <a:pathLst>
              <a:path w="11343190" h="6065134">
                <a:moveTo>
                  <a:pt x="332256" y="0"/>
                </a:moveTo>
                <a:lnTo>
                  <a:pt x="5422468" y="0"/>
                </a:lnTo>
                <a:lnTo>
                  <a:pt x="5570603" y="274127"/>
                </a:lnTo>
                <a:lnTo>
                  <a:pt x="11106264" y="274127"/>
                </a:lnTo>
                <a:lnTo>
                  <a:pt x="11343190" y="447378"/>
                </a:lnTo>
                <a:lnTo>
                  <a:pt x="11343190" y="5768939"/>
                </a:lnTo>
                <a:lnTo>
                  <a:pt x="10989417" y="6065134"/>
                </a:lnTo>
                <a:lnTo>
                  <a:pt x="3072908" y="6065134"/>
                </a:lnTo>
                <a:lnTo>
                  <a:pt x="2950852" y="5839267"/>
                </a:lnTo>
                <a:lnTo>
                  <a:pt x="199101" y="5839267"/>
                </a:lnTo>
                <a:lnTo>
                  <a:pt x="0" y="5624871"/>
                </a:lnTo>
                <a:lnTo>
                  <a:pt x="0" y="27818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5000"/>
                </a:schemeClr>
              </a:gs>
              <a:gs pos="27000">
                <a:schemeClr val="accent2">
                  <a:lumMod val="100000"/>
                  <a:alpha val="30000"/>
                </a:schemeClr>
              </a:gs>
              <a:gs pos="75000">
                <a:schemeClr val="accent2">
                  <a:lumMod val="100000"/>
                  <a:alpha val="3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0"/>
          </a:gradFill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943600" y="396432"/>
            <a:ext cx="5600700" cy="172527"/>
          </a:xfrm>
          <a:prstGeom prst="parallelogram">
            <a:avLst>
              <a:gd name="adj" fmla="val 5861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43600" y="5924742"/>
            <a:ext cx="5836921" cy="544444"/>
          </a:xfrm>
          <a:custGeom>
            <a:avLst/>
            <a:gdLst>
              <a:gd name="connsiteX0" fmla="*/ 1 w 5836921"/>
              <a:gd name="connsiteY0" fmla="*/ 544444 h 544444"/>
              <a:gd name="connsiteX1" fmla="*/ 0 w 5836921"/>
              <a:gd name="connsiteY1" fmla="*/ 296751 h 544444"/>
              <a:gd name="connsiteX2" fmla="*/ 352277 w 5836921"/>
              <a:gd name="connsiteY2" fmla="*/ 1155 h 544444"/>
              <a:gd name="connsiteX3" fmla="*/ 357491 w 5836921"/>
              <a:gd name="connsiteY3" fmla="*/ 1155 h 544444"/>
              <a:gd name="connsiteX4" fmla="*/ 358308 w 5836921"/>
              <a:gd name="connsiteY4" fmla="*/ 0 h 544444"/>
              <a:gd name="connsiteX5" fmla="*/ 5836921 w 5836921"/>
              <a:gd name="connsiteY5" fmla="*/ 0 h 544444"/>
              <a:gd name="connsiteX6" fmla="*/ 5714834 w 5836921"/>
              <a:gd name="connsiteY6" fmla="*/ 172527 h 544444"/>
              <a:gd name="connsiteX7" fmla="*/ 443235 w 5836921"/>
              <a:gd name="connsiteY7" fmla="*/ 172527 h 544444"/>
            </a:gdLst>
            <a:ahLst/>
            <a:cxnLst/>
            <a:rect l="l" t="t" r="r" b="b"/>
            <a:pathLst>
              <a:path w="5836921" h="544444">
                <a:moveTo>
                  <a:pt x="1" y="544444"/>
                </a:moveTo>
                <a:lnTo>
                  <a:pt x="0" y="296751"/>
                </a:lnTo>
                <a:lnTo>
                  <a:pt x="352277" y="1155"/>
                </a:lnTo>
                <a:lnTo>
                  <a:pt x="357491" y="1155"/>
                </a:lnTo>
                <a:lnTo>
                  <a:pt x="358308" y="0"/>
                </a:lnTo>
                <a:lnTo>
                  <a:pt x="5836921" y="0"/>
                </a:lnTo>
                <a:lnTo>
                  <a:pt x="5714834" y="172527"/>
                </a:lnTo>
                <a:lnTo>
                  <a:pt x="443235" y="17252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163300" y="670560"/>
            <a:ext cx="601980" cy="464820"/>
          </a:xfrm>
          <a:custGeom>
            <a:avLst/>
            <a:gdLst>
              <a:gd name="connsiteX0" fmla="*/ 0 w 601980"/>
              <a:gd name="connsiteY0" fmla="*/ 0 h 464820"/>
              <a:gd name="connsiteX1" fmla="*/ 350520 w 601980"/>
              <a:gd name="connsiteY1" fmla="*/ 0 h 464820"/>
              <a:gd name="connsiteX2" fmla="*/ 601980 w 601980"/>
              <a:gd name="connsiteY2" fmla="*/ 190500 h 464820"/>
              <a:gd name="connsiteX3" fmla="*/ 601980 w 601980"/>
              <a:gd name="connsiteY3" fmla="*/ 464820 h 464820"/>
            </a:gdLst>
            <a:ahLst/>
            <a:cxnLst/>
            <a:rect l="l" t="t" r="r" b="b"/>
            <a:pathLst>
              <a:path w="601980" h="464820">
                <a:moveTo>
                  <a:pt x="0" y="0"/>
                </a:moveTo>
                <a:lnTo>
                  <a:pt x="350520" y="0"/>
                </a:lnTo>
                <a:lnTo>
                  <a:pt x="601980" y="190500"/>
                </a:lnTo>
                <a:lnTo>
                  <a:pt x="601980" y="464820"/>
                </a:lnTo>
              </a:path>
            </a:pathLst>
          </a:custGeom>
          <a:noFill/>
          <a:ln w="508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9200000">
            <a:off x="320624" y="436397"/>
            <a:ext cx="427581" cy="57780"/>
          </a:xfrm>
          <a:prstGeom prst="trapezoid">
            <a:avLst>
              <a:gd name="adj" fmla="val 8034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28913" y="6284595"/>
            <a:ext cx="2810169" cy="185765"/>
          </a:xfrm>
          <a:custGeom>
            <a:avLst/>
            <a:gdLst>
              <a:gd name="connsiteX0" fmla="*/ 194432 w 2810169"/>
              <a:gd name="connsiteY0" fmla="*/ 0 h 185765"/>
              <a:gd name="connsiteX1" fmla="*/ 109391 w 2810169"/>
              <a:gd name="connsiteY1" fmla="*/ 0 h 185765"/>
              <a:gd name="connsiteX2" fmla="*/ 0 w 2810169"/>
              <a:gd name="connsiteY2" fmla="*/ 185765 h 185765"/>
              <a:gd name="connsiteX3" fmla="*/ 85041 w 2810169"/>
              <a:gd name="connsiteY3" fmla="*/ 185765 h 185765"/>
              <a:gd name="connsiteX4" fmla="*/ 339746 w 2810169"/>
              <a:gd name="connsiteY4" fmla="*/ 0 h 185765"/>
              <a:gd name="connsiteX5" fmla="*/ 254705 w 2810169"/>
              <a:gd name="connsiteY5" fmla="*/ 0 h 185765"/>
              <a:gd name="connsiteX6" fmla="*/ 145314 w 2810169"/>
              <a:gd name="connsiteY6" fmla="*/ 185765 h 185765"/>
              <a:gd name="connsiteX7" fmla="*/ 230355 w 2810169"/>
              <a:gd name="connsiteY7" fmla="*/ 185765 h 185765"/>
              <a:gd name="connsiteX8" fmla="*/ 485065 w 2810169"/>
              <a:gd name="connsiteY8" fmla="*/ 0 h 185765"/>
              <a:gd name="connsiteX9" fmla="*/ 400024 w 2810169"/>
              <a:gd name="connsiteY9" fmla="*/ 0 h 185765"/>
              <a:gd name="connsiteX10" fmla="*/ 290633 w 2810169"/>
              <a:gd name="connsiteY10" fmla="*/ 185765 h 185765"/>
              <a:gd name="connsiteX11" fmla="*/ 375674 w 2810169"/>
              <a:gd name="connsiteY11" fmla="*/ 185765 h 185765"/>
              <a:gd name="connsiteX12" fmla="*/ 630384 w 2810169"/>
              <a:gd name="connsiteY12" fmla="*/ 0 h 185765"/>
              <a:gd name="connsiteX13" fmla="*/ 545343 w 2810169"/>
              <a:gd name="connsiteY13" fmla="*/ 0 h 185765"/>
              <a:gd name="connsiteX14" fmla="*/ 435952 w 2810169"/>
              <a:gd name="connsiteY14" fmla="*/ 185765 h 185765"/>
              <a:gd name="connsiteX15" fmla="*/ 520993 w 2810169"/>
              <a:gd name="connsiteY15" fmla="*/ 185765 h 185765"/>
              <a:gd name="connsiteX16" fmla="*/ 775703 w 2810169"/>
              <a:gd name="connsiteY16" fmla="*/ 0 h 185765"/>
              <a:gd name="connsiteX17" fmla="*/ 690662 w 2810169"/>
              <a:gd name="connsiteY17" fmla="*/ 0 h 185765"/>
              <a:gd name="connsiteX18" fmla="*/ 581271 w 2810169"/>
              <a:gd name="connsiteY18" fmla="*/ 185765 h 185765"/>
              <a:gd name="connsiteX19" fmla="*/ 666312 w 2810169"/>
              <a:gd name="connsiteY19" fmla="*/ 185765 h 185765"/>
              <a:gd name="connsiteX20" fmla="*/ 921022 w 2810169"/>
              <a:gd name="connsiteY20" fmla="*/ 0 h 185765"/>
              <a:gd name="connsiteX21" fmla="*/ 835981 w 2810169"/>
              <a:gd name="connsiteY21" fmla="*/ 0 h 185765"/>
              <a:gd name="connsiteX22" fmla="*/ 726590 w 2810169"/>
              <a:gd name="connsiteY22" fmla="*/ 185765 h 185765"/>
              <a:gd name="connsiteX23" fmla="*/ 811631 w 2810169"/>
              <a:gd name="connsiteY23" fmla="*/ 185765 h 185765"/>
              <a:gd name="connsiteX24" fmla="*/ 1066341 w 2810169"/>
              <a:gd name="connsiteY24" fmla="*/ 0 h 185765"/>
              <a:gd name="connsiteX25" fmla="*/ 981300 w 2810169"/>
              <a:gd name="connsiteY25" fmla="*/ 0 h 185765"/>
              <a:gd name="connsiteX26" fmla="*/ 871909 w 2810169"/>
              <a:gd name="connsiteY26" fmla="*/ 185765 h 185765"/>
              <a:gd name="connsiteX27" fmla="*/ 956950 w 2810169"/>
              <a:gd name="connsiteY27" fmla="*/ 185765 h 185765"/>
              <a:gd name="connsiteX28" fmla="*/ 1211660 w 2810169"/>
              <a:gd name="connsiteY28" fmla="*/ 0 h 185765"/>
              <a:gd name="connsiteX29" fmla="*/ 1126619 w 2810169"/>
              <a:gd name="connsiteY29" fmla="*/ 0 h 185765"/>
              <a:gd name="connsiteX30" fmla="*/ 1017228 w 2810169"/>
              <a:gd name="connsiteY30" fmla="*/ 185765 h 185765"/>
              <a:gd name="connsiteX31" fmla="*/ 1102269 w 2810169"/>
              <a:gd name="connsiteY31" fmla="*/ 185765 h 185765"/>
              <a:gd name="connsiteX32" fmla="*/ 1356979 w 2810169"/>
              <a:gd name="connsiteY32" fmla="*/ 0 h 185765"/>
              <a:gd name="connsiteX33" fmla="*/ 1271938 w 2810169"/>
              <a:gd name="connsiteY33" fmla="*/ 0 h 185765"/>
              <a:gd name="connsiteX34" fmla="*/ 1162547 w 2810169"/>
              <a:gd name="connsiteY34" fmla="*/ 185765 h 185765"/>
              <a:gd name="connsiteX35" fmla="*/ 1247588 w 2810169"/>
              <a:gd name="connsiteY35" fmla="*/ 185765 h 185765"/>
              <a:gd name="connsiteX36" fmla="*/ 1502298 w 2810169"/>
              <a:gd name="connsiteY36" fmla="*/ 0 h 185765"/>
              <a:gd name="connsiteX37" fmla="*/ 1417257 w 2810169"/>
              <a:gd name="connsiteY37" fmla="*/ 0 h 185765"/>
              <a:gd name="connsiteX38" fmla="*/ 1307866 w 2810169"/>
              <a:gd name="connsiteY38" fmla="*/ 185765 h 185765"/>
              <a:gd name="connsiteX39" fmla="*/ 1392907 w 2810169"/>
              <a:gd name="connsiteY39" fmla="*/ 185765 h 185765"/>
              <a:gd name="connsiteX40" fmla="*/ 1647617 w 2810169"/>
              <a:gd name="connsiteY40" fmla="*/ 0 h 185765"/>
              <a:gd name="connsiteX41" fmla="*/ 1562576 w 2810169"/>
              <a:gd name="connsiteY41" fmla="*/ 0 h 185765"/>
              <a:gd name="connsiteX42" fmla="*/ 1453185 w 2810169"/>
              <a:gd name="connsiteY42" fmla="*/ 185765 h 185765"/>
              <a:gd name="connsiteX43" fmla="*/ 1538226 w 2810169"/>
              <a:gd name="connsiteY43" fmla="*/ 185765 h 185765"/>
              <a:gd name="connsiteX44" fmla="*/ 1792936 w 2810169"/>
              <a:gd name="connsiteY44" fmla="*/ 0 h 185765"/>
              <a:gd name="connsiteX45" fmla="*/ 1707895 w 2810169"/>
              <a:gd name="connsiteY45" fmla="*/ 0 h 185765"/>
              <a:gd name="connsiteX46" fmla="*/ 1598504 w 2810169"/>
              <a:gd name="connsiteY46" fmla="*/ 185765 h 185765"/>
              <a:gd name="connsiteX47" fmla="*/ 1683545 w 2810169"/>
              <a:gd name="connsiteY47" fmla="*/ 185765 h 185765"/>
              <a:gd name="connsiteX48" fmla="*/ 1938255 w 2810169"/>
              <a:gd name="connsiteY48" fmla="*/ 0 h 185765"/>
              <a:gd name="connsiteX49" fmla="*/ 1853214 w 2810169"/>
              <a:gd name="connsiteY49" fmla="*/ 0 h 185765"/>
              <a:gd name="connsiteX50" fmla="*/ 1743823 w 2810169"/>
              <a:gd name="connsiteY50" fmla="*/ 185765 h 185765"/>
              <a:gd name="connsiteX51" fmla="*/ 1828864 w 2810169"/>
              <a:gd name="connsiteY51" fmla="*/ 185765 h 185765"/>
              <a:gd name="connsiteX52" fmla="*/ 2083574 w 2810169"/>
              <a:gd name="connsiteY52" fmla="*/ 0 h 185765"/>
              <a:gd name="connsiteX53" fmla="*/ 1998533 w 2810169"/>
              <a:gd name="connsiteY53" fmla="*/ 0 h 185765"/>
              <a:gd name="connsiteX54" fmla="*/ 1889142 w 2810169"/>
              <a:gd name="connsiteY54" fmla="*/ 185765 h 185765"/>
              <a:gd name="connsiteX55" fmla="*/ 1974183 w 2810169"/>
              <a:gd name="connsiteY55" fmla="*/ 185765 h 185765"/>
              <a:gd name="connsiteX56" fmla="*/ 2228893 w 2810169"/>
              <a:gd name="connsiteY56" fmla="*/ 0 h 185765"/>
              <a:gd name="connsiteX57" fmla="*/ 2143852 w 2810169"/>
              <a:gd name="connsiteY57" fmla="*/ 0 h 185765"/>
              <a:gd name="connsiteX58" fmla="*/ 2034461 w 2810169"/>
              <a:gd name="connsiteY58" fmla="*/ 185765 h 185765"/>
              <a:gd name="connsiteX59" fmla="*/ 2119502 w 2810169"/>
              <a:gd name="connsiteY59" fmla="*/ 185765 h 185765"/>
              <a:gd name="connsiteX60" fmla="*/ 2374212 w 2810169"/>
              <a:gd name="connsiteY60" fmla="*/ 0 h 185765"/>
              <a:gd name="connsiteX61" fmla="*/ 2289171 w 2810169"/>
              <a:gd name="connsiteY61" fmla="*/ 0 h 185765"/>
              <a:gd name="connsiteX62" fmla="*/ 2179780 w 2810169"/>
              <a:gd name="connsiteY62" fmla="*/ 185765 h 185765"/>
              <a:gd name="connsiteX63" fmla="*/ 2264821 w 2810169"/>
              <a:gd name="connsiteY63" fmla="*/ 185765 h 185765"/>
              <a:gd name="connsiteX64" fmla="*/ 2519531 w 2810169"/>
              <a:gd name="connsiteY64" fmla="*/ 0 h 185765"/>
              <a:gd name="connsiteX65" fmla="*/ 2434490 w 2810169"/>
              <a:gd name="connsiteY65" fmla="*/ 0 h 185765"/>
              <a:gd name="connsiteX66" fmla="*/ 2325099 w 2810169"/>
              <a:gd name="connsiteY66" fmla="*/ 185765 h 185765"/>
              <a:gd name="connsiteX67" fmla="*/ 2410140 w 2810169"/>
              <a:gd name="connsiteY67" fmla="*/ 185765 h 185765"/>
              <a:gd name="connsiteX68" fmla="*/ 2664850 w 2810169"/>
              <a:gd name="connsiteY68" fmla="*/ 0 h 185765"/>
              <a:gd name="connsiteX69" fmla="*/ 2579809 w 2810169"/>
              <a:gd name="connsiteY69" fmla="*/ 0 h 185765"/>
              <a:gd name="connsiteX70" fmla="*/ 2470418 w 2810169"/>
              <a:gd name="connsiteY70" fmla="*/ 185765 h 185765"/>
              <a:gd name="connsiteX71" fmla="*/ 2555459 w 2810169"/>
              <a:gd name="connsiteY71" fmla="*/ 185765 h 185765"/>
              <a:gd name="connsiteX72" fmla="*/ 2810169 w 2810169"/>
              <a:gd name="connsiteY72" fmla="*/ 0 h 185765"/>
              <a:gd name="connsiteX73" fmla="*/ 2725128 w 2810169"/>
              <a:gd name="connsiteY73" fmla="*/ 0 h 185765"/>
              <a:gd name="connsiteX74" fmla="*/ 2615737 w 2810169"/>
              <a:gd name="connsiteY74" fmla="*/ 185765 h 185765"/>
              <a:gd name="connsiteX75" fmla="*/ 2700778 w 2810169"/>
              <a:gd name="connsiteY75" fmla="*/ 185765 h 185765"/>
            </a:gdLst>
            <a:ahLst/>
            <a:cxnLst/>
            <a:rect l="l" t="t" r="r" b="b"/>
            <a:pathLst>
              <a:path w="2810169" h="185765">
                <a:moveTo>
                  <a:pt x="194432" y="0"/>
                </a:moveTo>
                <a:lnTo>
                  <a:pt x="109391" y="0"/>
                </a:lnTo>
                <a:lnTo>
                  <a:pt x="0" y="185765"/>
                </a:lnTo>
                <a:lnTo>
                  <a:pt x="85041" y="185765"/>
                </a:lnTo>
                <a:close/>
                <a:moveTo>
                  <a:pt x="339746" y="0"/>
                </a:moveTo>
                <a:lnTo>
                  <a:pt x="254705" y="0"/>
                </a:lnTo>
                <a:lnTo>
                  <a:pt x="145314" y="185765"/>
                </a:lnTo>
                <a:lnTo>
                  <a:pt x="230355" y="185765"/>
                </a:lnTo>
                <a:close/>
                <a:moveTo>
                  <a:pt x="485065" y="0"/>
                </a:moveTo>
                <a:lnTo>
                  <a:pt x="400024" y="0"/>
                </a:lnTo>
                <a:lnTo>
                  <a:pt x="290633" y="185765"/>
                </a:lnTo>
                <a:lnTo>
                  <a:pt x="375674" y="185765"/>
                </a:lnTo>
                <a:close/>
                <a:moveTo>
                  <a:pt x="630384" y="0"/>
                </a:moveTo>
                <a:lnTo>
                  <a:pt x="545343" y="0"/>
                </a:lnTo>
                <a:lnTo>
                  <a:pt x="435952" y="185765"/>
                </a:lnTo>
                <a:lnTo>
                  <a:pt x="520993" y="185765"/>
                </a:lnTo>
                <a:close/>
                <a:moveTo>
                  <a:pt x="775703" y="0"/>
                </a:moveTo>
                <a:lnTo>
                  <a:pt x="690662" y="0"/>
                </a:lnTo>
                <a:lnTo>
                  <a:pt x="581271" y="185765"/>
                </a:lnTo>
                <a:lnTo>
                  <a:pt x="666312" y="185765"/>
                </a:lnTo>
                <a:close/>
                <a:moveTo>
                  <a:pt x="921022" y="0"/>
                </a:moveTo>
                <a:lnTo>
                  <a:pt x="835981" y="0"/>
                </a:lnTo>
                <a:lnTo>
                  <a:pt x="726590" y="185765"/>
                </a:lnTo>
                <a:lnTo>
                  <a:pt x="811631" y="185765"/>
                </a:lnTo>
                <a:close/>
                <a:moveTo>
                  <a:pt x="1066341" y="0"/>
                </a:moveTo>
                <a:lnTo>
                  <a:pt x="981300" y="0"/>
                </a:lnTo>
                <a:lnTo>
                  <a:pt x="871909" y="185765"/>
                </a:lnTo>
                <a:lnTo>
                  <a:pt x="956950" y="185765"/>
                </a:lnTo>
                <a:close/>
                <a:moveTo>
                  <a:pt x="1211660" y="0"/>
                </a:moveTo>
                <a:lnTo>
                  <a:pt x="1126619" y="0"/>
                </a:lnTo>
                <a:lnTo>
                  <a:pt x="1017228" y="185765"/>
                </a:lnTo>
                <a:lnTo>
                  <a:pt x="1102269" y="185765"/>
                </a:lnTo>
                <a:close/>
                <a:moveTo>
                  <a:pt x="1356979" y="0"/>
                </a:moveTo>
                <a:lnTo>
                  <a:pt x="1271938" y="0"/>
                </a:lnTo>
                <a:lnTo>
                  <a:pt x="1162547" y="185765"/>
                </a:lnTo>
                <a:lnTo>
                  <a:pt x="1247588" y="185765"/>
                </a:lnTo>
                <a:close/>
                <a:moveTo>
                  <a:pt x="1502298" y="0"/>
                </a:moveTo>
                <a:lnTo>
                  <a:pt x="1417257" y="0"/>
                </a:lnTo>
                <a:lnTo>
                  <a:pt x="1307866" y="185765"/>
                </a:lnTo>
                <a:lnTo>
                  <a:pt x="1392907" y="185765"/>
                </a:lnTo>
                <a:close/>
                <a:moveTo>
                  <a:pt x="1647617" y="0"/>
                </a:moveTo>
                <a:lnTo>
                  <a:pt x="1562576" y="0"/>
                </a:lnTo>
                <a:lnTo>
                  <a:pt x="1453185" y="185765"/>
                </a:lnTo>
                <a:lnTo>
                  <a:pt x="1538226" y="185765"/>
                </a:lnTo>
                <a:close/>
                <a:moveTo>
                  <a:pt x="1792936" y="0"/>
                </a:moveTo>
                <a:lnTo>
                  <a:pt x="1707895" y="0"/>
                </a:lnTo>
                <a:lnTo>
                  <a:pt x="1598504" y="185765"/>
                </a:lnTo>
                <a:lnTo>
                  <a:pt x="1683545" y="185765"/>
                </a:lnTo>
                <a:close/>
                <a:moveTo>
                  <a:pt x="1938255" y="0"/>
                </a:moveTo>
                <a:lnTo>
                  <a:pt x="1853214" y="0"/>
                </a:lnTo>
                <a:lnTo>
                  <a:pt x="1743823" y="185765"/>
                </a:lnTo>
                <a:lnTo>
                  <a:pt x="1828864" y="185765"/>
                </a:lnTo>
                <a:close/>
                <a:moveTo>
                  <a:pt x="2083574" y="0"/>
                </a:moveTo>
                <a:lnTo>
                  <a:pt x="1998533" y="0"/>
                </a:lnTo>
                <a:lnTo>
                  <a:pt x="1889142" y="185765"/>
                </a:lnTo>
                <a:lnTo>
                  <a:pt x="1974183" y="185765"/>
                </a:lnTo>
                <a:close/>
                <a:moveTo>
                  <a:pt x="2228893" y="0"/>
                </a:moveTo>
                <a:lnTo>
                  <a:pt x="2143852" y="0"/>
                </a:lnTo>
                <a:lnTo>
                  <a:pt x="2034461" y="185765"/>
                </a:lnTo>
                <a:lnTo>
                  <a:pt x="2119502" y="185765"/>
                </a:lnTo>
                <a:close/>
                <a:moveTo>
                  <a:pt x="2374212" y="0"/>
                </a:moveTo>
                <a:lnTo>
                  <a:pt x="2289171" y="0"/>
                </a:lnTo>
                <a:lnTo>
                  <a:pt x="2179780" y="185765"/>
                </a:lnTo>
                <a:lnTo>
                  <a:pt x="2264821" y="185765"/>
                </a:lnTo>
                <a:close/>
                <a:moveTo>
                  <a:pt x="2519531" y="0"/>
                </a:moveTo>
                <a:lnTo>
                  <a:pt x="2434490" y="0"/>
                </a:lnTo>
                <a:lnTo>
                  <a:pt x="2325099" y="185765"/>
                </a:lnTo>
                <a:lnTo>
                  <a:pt x="2410140" y="185765"/>
                </a:lnTo>
                <a:close/>
                <a:moveTo>
                  <a:pt x="2664850" y="0"/>
                </a:moveTo>
                <a:lnTo>
                  <a:pt x="2579809" y="0"/>
                </a:lnTo>
                <a:lnTo>
                  <a:pt x="2470418" y="185765"/>
                </a:lnTo>
                <a:lnTo>
                  <a:pt x="2555459" y="185765"/>
                </a:lnTo>
                <a:close/>
                <a:moveTo>
                  <a:pt x="2810169" y="0"/>
                </a:moveTo>
                <a:lnTo>
                  <a:pt x="2725128" y="0"/>
                </a:lnTo>
                <a:lnTo>
                  <a:pt x="2615737" y="185765"/>
                </a:lnTo>
                <a:lnTo>
                  <a:pt x="2700778" y="185765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2910" y="5699760"/>
            <a:ext cx="853440" cy="533400"/>
          </a:xfrm>
          <a:custGeom>
            <a:avLst/>
            <a:gdLst>
              <a:gd name="connsiteX0" fmla="*/ 0 w 853440"/>
              <a:gd name="connsiteY0" fmla="*/ 0 h 518160"/>
              <a:gd name="connsiteX1" fmla="*/ 0 w 853440"/>
              <a:gd name="connsiteY1" fmla="*/ 316230 h 518160"/>
              <a:gd name="connsiteX2" fmla="*/ 201930 w 853440"/>
              <a:gd name="connsiteY2" fmla="*/ 518160 h 518160"/>
              <a:gd name="connsiteX3" fmla="*/ 853440 w 853440"/>
              <a:gd name="connsiteY3" fmla="*/ 518160 h 518160"/>
            </a:gdLst>
            <a:ahLst/>
            <a:cxnLst/>
            <a:rect l="l" t="t" r="r" b="b"/>
            <a:pathLst>
              <a:path w="853440" h="518160">
                <a:moveTo>
                  <a:pt x="0" y="0"/>
                </a:moveTo>
                <a:lnTo>
                  <a:pt x="0" y="316230"/>
                </a:lnTo>
                <a:lnTo>
                  <a:pt x="201930" y="518160"/>
                </a:lnTo>
                <a:lnTo>
                  <a:pt x="853440" y="518160"/>
                </a:lnTo>
              </a:path>
            </a:pathLst>
          </a:custGeom>
          <a:noFill/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504762" y="6294119"/>
            <a:ext cx="2511228" cy="129555"/>
          </a:xfrm>
          <a:prstGeom prst="parallelogram">
            <a:avLst>
              <a:gd name="adj" fmla="val 69923"/>
            </a:avLst>
          </a:prstGeom>
          <a:gradFill>
            <a:gsLst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54091" y="1234440"/>
            <a:ext cx="4207439" cy="4805256"/>
          </a:xfrm>
          <a:prstGeom prst="snip2DiagRect">
            <a:avLst>
              <a:gd name="adj1" fmla="val 0"/>
              <a:gd name="adj2" fmla="val 5042"/>
            </a:avLst>
          </a:prstGeom>
          <a:gradFill>
            <a:gsLst>
              <a:gs pos="0">
                <a:schemeClr val="accent2"/>
              </a:gs>
              <a:gs pos="15000">
                <a:schemeClr val="accent1">
                  <a:alpha val="20000"/>
                </a:schemeClr>
              </a:gs>
              <a:gs pos="85000">
                <a:schemeClr val="accent1">
                  <a:alpha val="20000"/>
                </a:schemeClr>
              </a:gs>
              <a:gs pos="100000">
                <a:schemeClr val="accent2"/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42766" y="3024678"/>
            <a:ext cx="5995143" cy="19326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100">
                <a:ln w="254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项目背景与目标</a:t>
            </a:r>
            <a:endParaRPr kumimoji="1" lang="zh-CN" alt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">
            <a:alphaModFix amt="100000"/>
          </a:blip>
          <a:srcRect l="28234" t="8712" r="26827" b="14800"/>
          <a:stretch>
            <a:fillRect/>
          </a:stretch>
        </p:blipFill>
        <p:spPr>
          <a:xfrm>
            <a:off x="1057644" y="1565495"/>
            <a:ext cx="3615315" cy="4102284"/>
          </a:xfrm>
          <a:custGeom>
            <a:avLst/>
            <a:gdLst>
              <a:gd name="connsiteX0" fmla="*/ 0 w 3615315"/>
              <a:gd name="connsiteY0" fmla="*/ 0 h 4102284"/>
              <a:gd name="connsiteX1" fmla="*/ 3615315 w 3615315"/>
              <a:gd name="connsiteY1" fmla="*/ 0 h 4102284"/>
              <a:gd name="connsiteX2" fmla="*/ 3615315 w 3615315"/>
              <a:gd name="connsiteY2" fmla="*/ 4102284 h 4102284"/>
              <a:gd name="connsiteX3" fmla="*/ 0 w 3615315"/>
              <a:gd name="connsiteY3" fmla="*/ 4102284 h 4102284"/>
            </a:gdLst>
            <a:ahLst/>
            <a:cxnLst/>
            <a:rect l="l" t="t" r="r" b="b"/>
            <a:pathLst>
              <a:path w="3615315" h="4102284">
                <a:moveTo>
                  <a:pt x="0" y="0"/>
                </a:moveTo>
                <a:lnTo>
                  <a:pt x="3615315" y="0"/>
                </a:lnTo>
                <a:lnTo>
                  <a:pt x="3615315" y="4102284"/>
                </a:lnTo>
                <a:lnTo>
                  <a:pt x="0" y="410228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5429167" y="1925997"/>
            <a:ext cx="2703548" cy="92227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7000">
                <a:ln w="12700">
                  <a:noFill/>
                </a:ln>
                <a:gradFill>
                  <a:gsLst>
                    <a:gs pos="0">
                      <a:srgbClr val="D5DEFA">
                        <a:alpha val="100000"/>
                      </a:srgbClr>
                    </a:gs>
                    <a:gs pos="100000">
                      <a:srgbClr val="2B59E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05049" y="-688"/>
            <a:ext cx="1601327" cy="28562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7000">
                <a:ln w="12700">
                  <a:noFill/>
                </a:ln>
                <a:gradFill>
                  <a:gsLst>
                    <a:gs pos="0">
                      <a:srgbClr val="D5DEFA">
                        <a:alpha val="100000"/>
                      </a:srgbClr>
                    </a:gs>
                    <a:gs pos="100000">
                      <a:srgbClr val="2B59E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779750" y="776224"/>
            <a:ext cx="4535962" cy="142159"/>
          </a:xfrm>
          <a:prstGeom prst="parallelogram">
            <a:avLst>
              <a:gd name="adj" fmla="val 5116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688310" y="711199"/>
            <a:ext cx="4241322" cy="142160"/>
          </a:xfrm>
          <a:prstGeom prst="parallelogram">
            <a:avLst>
              <a:gd name="adj" fmla="val 51163"/>
            </a:avLst>
          </a:prstGeom>
          <a:gradFill>
            <a:gsLst>
              <a:gs pos="2000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391314" y="5052710"/>
            <a:ext cx="4292280" cy="312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32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 Design  - - - - - - - - - - - - - - - - - - 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27940"/>
            <a:ext cx="12192000" cy="6913245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3" name="Group 22"/>
          <p:cNvGrpSpPr/>
          <p:nvPr/>
        </p:nvGrpSpPr>
        <p:grpSpPr>
          <a:xfrm>
            <a:off x="3227705" y="2025650"/>
            <a:ext cx="1164590" cy="1126490"/>
            <a:chOff x="5083" y="4320"/>
            <a:chExt cx="1834" cy="1774"/>
          </a:xfrm>
        </p:grpSpPr>
        <p:sp>
          <p:nvSpPr>
            <p:cNvPr id="4" name="标题 1"/>
            <p:cNvSpPr txBox="1"/>
            <p:nvPr/>
          </p:nvSpPr>
          <p:spPr>
            <a:xfrm>
              <a:off x="5083" y="4320"/>
              <a:ext cx="595" cy="1775"/>
            </a:xfrm>
            <a:custGeom>
              <a:avLst/>
              <a:gdLst>
                <a:gd name="T0" fmla="*/ 77 w 77"/>
                <a:gd name="T1" fmla="*/ 233 h 233"/>
                <a:gd name="T2" fmla="*/ 37 w 77"/>
                <a:gd name="T3" fmla="*/ 206 h 233"/>
                <a:gd name="T4" fmla="*/ 10 w 77"/>
                <a:gd name="T5" fmla="*/ 166 h 233"/>
                <a:gd name="T6" fmla="*/ 0 w 77"/>
                <a:gd name="T7" fmla="*/ 116 h 233"/>
                <a:gd name="T8" fmla="*/ 10 w 77"/>
                <a:gd name="T9" fmla="*/ 67 h 233"/>
                <a:gd name="T10" fmla="*/ 37 w 77"/>
                <a:gd name="T11" fmla="*/ 27 h 233"/>
                <a:gd name="T12" fmla="*/ 77 w 77"/>
                <a:gd name="T13" fmla="*/ 0 h 233"/>
              </a:gdLst>
              <a:ahLst/>
              <a:cxnLst/>
              <a:rect l="0" t="0" r="r" b="b"/>
              <a:pathLst>
                <a:path w="77" h="233">
                  <a:moveTo>
                    <a:pt x="77" y="233"/>
                  </a:moveTo>
                  <a:cubicBezTo>
                    <a:pt x="62" y="226"/>
                    <a:pt x="49" y="217"/>
                    <a:pt x="37" y="206"/>
                  </a:cubicBezTo>
                  <a:cubicBezTo>
                    <a:pt x="26" y="194"/>
                    <a:pt x="16" y="181"/>
                    <a:pt x="10" y="166"/>
                  </a:cubicBezTo>
                  <a:cubicBezTo>
                    <a:pt x="4" y="150"/>
                    <a:pt x="0" y="134"/>
                    <a:pt x="0" y="116"/>
                  </a:cubicBezTo>
                  <a:cubicBezTo>
                    <a:pt x="0" y="99"/>
                    <a:pt x="4" y="82"/>
                    <a:pt x="10" y="67"/>
                  </a:cubicBezTo>
                  <a:cubicBezTo>
                    <a:pt x="16" y="52"/>
                    <a:pt x="26" y="38"/>
                    <a:pt x="37" y="27"/>
                  </a:cubicBezTo>
                  <a:cubicBezTo>
                    <a:pt x="49" y="16"/>
                    <a:pt x="62" y="6"/>
                    <a:pt x="77" y="0"/>
                  </a:cubicBezTo>
                </a:path>
              </a:pathLst>
            </a:custGeom>
            <a:noFill/>
            <a:ln w="20638" cap="flat">
              <a:solidFill>
                <a:schemeClr val="accent1"/>
              </a:solidFill>
              <a:miter/>
              <a:headEnd type="oval"/>
              <a:tailEnd type="oval"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5267" y="4378"/>
              <a:ext cx="1650" cy="1650"/>
            </a:xfrm>
            <a:prstGeom prst="ellipse">
              <a:avLst/>
            </a:prstGeom>
            <a:solidFill>
              <a:schemeClr val="accent1"/>
            </a:solidFill>
            <a:ln cap="sq">
              <a:noFill/>
              <a:prstDash val="solid"/>
              <a:miter/>
            </a:ln>
            <a:effectLst>
              <a:outerShdw blurRad="508000" dist="254000" dir="5400000" algn="ctr" rotWithShape="0">
                <a:srgbClr val="000000">
                  <a:alpha val="30000"/>
                </a:srgbClr>
              </a:outerShdw>
            </a:effectLst>
          </p:spPr>
          <p:txBody>
            <a:bodyPr vert="horz" wrap="square" lIns="0" tIns="45720" rIns="0" bIns="45720" rtlCol="0" anchor="ctr"/>
            <a:lstStyle/>
            <a:p>
              <a:pPr algn="ctr">
                <a:lnSpc>
                  <a:spcPct val="12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5815" y="4879"/>
              <a:ext cx="539" cy="615"/>
            </a:xfrm>
            <a:custGeom>
              <a:avLst/>
              <a:gdLst>
                <a:gd name="connsiteX0" fmla="*/ 1449958 w 1449958"/>
                <a:gd name="connsiteY0" fmla="*/ 669913 h 1655898"/>
                <a:gd name="connsiteX1" fmla="*/ 1449586 w 1449958"/>
                <a:gd name="connsiteY1" fmla="*/ 666192 h 1655898"/>
                <a:gd name="connsiteX2" fmla="*/ 1449586 w 1449958"/>
                <a:gd name="connsiteY2" fmla="*/ 665634 h 1655898"/>
                <a:gd name="connsiteX3" fmla="*/ 1448098 w 1449958"/>
                <a:gd name="connsiteY3" fmla="*/ 658006 h 1655898"/>
                <a:gd name="connsiteX4" fmla="*/ 1445307 w 1449958"/>
                <a:gd name="connsiteY4" fmla="*/ 650379 h 1655898"/>
                <a:gd name="connsiteX5" fmla="*/ 1443633 w 1449958"/>
                <a:gd name="connsiteY5" fmla="*/ 646844 h 1655898"/>
                <a:gd name="connsiteX6" fmla="*/ 1441772 w 1449958"/>
                <a:gd name="connsiteY6" fmla="*/ 643496 h 1655898"/>
                <a:gd name="connsiteX7" fmla="*/ 1441400 w 1449958"/>
                <a:gd name="connsiteY7" fmla="*/ 643124 h 1655898"/>
                <a:gd name="connsiteX8" fmla="*/ 1439354 w 1449958"/>
                <a:gd name="connsiteY8" fmla="*/ 640147 h 1655898"/>
                <a:gd name="connsiteX9" fmla="*/ 1439168 w 1449958"/>
                <a:gd name="connsiteY9" fmla="*/ 639775 h 1655898"/>
                <a:gd name="connsiteX10" fmla="*/ 1436936 w 1449958"/>
                <a:gd name="connsiteY10" fmla="*/ 636798 h 1655898"/>
                <a:gd name="connsiteX11" fmla="*/ 1436378 w 1449958"/>
                <a:gd name="connsiteY11" fmla="*/ 636240 h 1655898"/>
                <a:gd name="connsiteX12" fmla="*/ 1433773 w 1449958"/>
                <a:gd name="connsiteY12" fmla="*/ 633450 h 1655898"/>
                <a:gd name="connsiteX13" fmla="*/ 816136 w 1449958"/>
                <a:gd name="connsiteY13" fmla="*/ 15813 h 1655898"/>
                <a:gd name="connsiteX14" fmla="*/ 813346 w 1449958"/>
                <a:gd name="connsiteY14" fmla="*/ 13208 h 1655898"/>
                <a:gd name="connsiteX15" fmla="*/ 812788 w 1449958"/>
                <a:gd name="connsiteY15" fmla="*/ 12650 h 1655898"/>
                <a:gd name="connsiteX16" fmla="*/ 809997 w 1449958"/>
                <a:gd name="connsiteY16" fmla="*/ 10418 h 1655898"/>
                <a:gd name="connsiteX17" fmla="*/ 809625 w 1449958"/>
                <a:gd name="connsiteY17" fmla="*/ 10232 h 1655898"/>
                <a:gd name="connsiteX18" fmla="*/ 806834 w 1449958"/>
                <a:gd name="connsiteY18" fmla="*/ 8372 h 1655898"/>
                <a:gd name="connsiteX19" fmla="*/ 806276 w 1449958"/>
                <a:gd name="connsiteY19" fmla="*/ 8000 h 1655898"/>
                <a:gd name="connsiteX20" fmla="*/ 802928 w 1449958"/>
                <a:gd name="connsiteY20" fmla="*/ 6139 h 1655898"/>
                <a:gd name="connsiteX21" fmla="*/ 802742 w 1449958"/>
                <a:gd name="connsiteY21" fmla="*/ 6139 h 1655898"/>
                <a:gd name="connsiteX22" fmla="*/ 799207 w 1449958"/>
                <a:gd name="connsiteY22" fmla="*/ 4465 h 1655898"/>
                <a:gd name="connsiteX23" fmla="*/ 799021 w 1449958"/>
                <a:gd name="connsiteY23" fmla="*/ 4465 h 1655898"/>
                <a:gd name="connsiteX24" fmla="*/ 791580 w 1449958"/>
                <a:gd name="connsiteY24" fmla="*/ 1860 h 1655898"/>
                <a:gd name="connsiteX25" fmla="*/ 791394 w 1449958"/>
                <a:gd name="connsiteY25" fmla="*/ 1860 h 1655898"/>
                <a:gd name="connsiteX26" fmla="*/ 783766 w 1449958"/>
                <a:gd name="connsiteY26" fmla="*/ 372 h 1655898"/>
                <a:gd name="connsiteX27" fmla="*/ 783022 w 1449958"/>
                <a:gd name="connsiteY27" fmla="*/ 372 h 1655898"/>
                <a:gd name="connsiteX28" fmla="*/ 779301 w 1449958"/>
                <a:gd name="connsiteY28" fmla="*/ 0 h 1655898"/>
                <a:gd name="connsiteX29" fmla="*/ 261751 w 1449958"/>
                <a:gd name="connsiteY29" fmla="*/ 0 h 1655898"/>
                <a:gd name="connsiteX30" fmla="*/ 0 w 1449958"/>
                <a:gd name="connsiteY30" fmla="*/ 261751 h 1655898"/>
                <a:gd name="connsiteX31" fmla="*/ 0 w 1449958"/>
                <a:gd name="connsiteY31" fmla="*/ 1394148 h 1655898"/>
                <a:gd name="connsiteX32" fmla="*/ 261751 w 1449958"/>
                <a:gd name="connsiteY32" fmla="*/ 1655899 h 1655898"/>
                <a:gd name="connsiteX33" fmla="*/ 1188207 w 1449958"/>
                <a:gd name="connsiteY33" fmla="*/ 1655899 h 1655898"/>
                <a:gd name="connsiteX34" fmla="*/ 1449958 w 1449958"/>
                <a:gd name="connsiteY34" fmla="*/ 1394148 h 1655898"/>
                <a:gd name="connsiteX35" fmla="*/ 1449958 w 1449958"/>
                <a:gd name="connsiteY35" fmla="*/ 672889 h 1655898"/>
                <a:gd name="connsiteX36" fmla="*/ 1449958 w 1449958"/>
                <a:gd name="connsiteY36" fmla="*/ 669913 h 1655898"/>
                <a:gd name="connsiteX37" fmla="*/ 832321 w 1449958"/>
                <a:gd name="connsiteY37" fmla="*/ 466948 h 1655898"/>
                <a:gd name="connsiteX38" fmla="*/ 832321 w 1449958"/>
                <a:gd name="connsiteY38" fmla="*/ 189942 h 1655898"/>
                <a:gd name="connsiteX39" fmla="*/ 1259458 w 1449958"/>
                <a:gd name="connsiteY39" fmla="*/ 617079 h 1655898"/>
                <a:gd name="connsiteX40" fmla="*/ 982452 w 1449958"/>
                <a:gd name="connsiteY40" fmla="*/ 617079 h 1655898"/>
                <a:gd name="connsiteX41" fmla="*/ 832321 w 1449958"/>
                <a:gd name="connsiteY41" fmla="*/ 466948 h 1655898"/>
                <a:gd name="connsiteX42" fmla="*/ 1338337 w 1449958"/>
                <a:gd name="connsiteY42" fmla="*/ 1393403 h 1655898"/>
                <a:gd name="connsiteX43" fmla="*/ 1188207 w 1449958"/>
                <a:gd name="connsiteY43" fmla="*/ 1543534 h 1655898"/>
                <a:gd name="connsiteX44" fmla="*/ 261751 w 1449958"/>
                <a:gd name="connsiteY44" fmla="*/ 1543534 h 1655898"/>
                <a:gd name="connsiteX45" fmla="*/ 111621 w 1449958"/>
                <a:gd name="connsiteY45" fmla="*/ 1393403 h 1655898"/>
                <a:gd name="connsiteX46" fmla="*/ 111621 w 1449958"/>
                <a:gd name="connsiteY46" fmla="*/ 261007 h 1655898"/>
                <a:gd name="connsiteX47" fmla="*/ 261751 w 1449958"/>
                <a:gd name="connsiteY47" fmla="*/ 110877 h 1655898"/>
                <a:gd name="connsiteX48" fmla="*/ 720700 w 1449958"/>
                <a:gd name="connsiteY48" fmla="*/ 110877 h 1655898"/>
                <a:gd name="connsiteX49" fmla="*/ 720700 w 1449958"/>
                <a:gd name="connsiteY49" fmla="*/ 466948 h 1655898"/>
                <a:gd name="connsiteX50" fmla="*/ 982452 w 1449958"/>
                <a:gd name="connsiteY50" fmla="*/ 728700 h 1655898"/>
                <a:gd name="connsiteX51" fmla="*/ 1338523 w 1449958"/>
                <a:gd name="connsiteY51" fmla="*/ 728700 h 1655898"/>
                <a:gd name="connsiteX52" fmla="*/ 1338523 w 1449958"/>
                <a:gd name="connsiteY52" fmla="*/ 1393403 h 1655898"/>
              </a:gdLst>
              <a:ahLst/>
              <a:cxnLst/>
              <a:rect l="l" t="t" r="r" b="b"/>
              <a:pathLst>
                <a:path w="1449958" h="1655898">
                  <a:moveTo>
                    <a:pt x="1449958" y="669913"/>
                  </a:moveTo>
                  <a:cubicBezTo>
                    <a:pt x="1449958" y="668610"/>
                    <a:pt x="1449772" y="667308"/>
                    <a:pt x="1449586" y="666192"/>
                  </a:cubicBezTo>
                  <a:lnTo>
                    <a:pt x="1449586" y="665634"/>
                  </a:lnTo>
                  <a:cubicBezTo>
                    <a:pt x="1449214" y="663029"/>
                    <a:pt x="1448656" y="660425"/>
                    <a:pt x="1448098" y="658006"/>
                  </a:cubicBezTo>
                  <a:cubicBezTo>
                    <a:pt x="1447354" y="655402"/>
                    <a:pt x="1446423" y="652797"/>
                    <a:pt x="1445307" y="650379"/>
                  </a:cubicBezTo>
                  <a:cubicBezTo>
                    <a:pt x="1444749" y="649077"/>
                    <a:pt x="1444191" y="647960"/>
                    <a:pt x="1443633" y="646844"/>
                  </a:cubicBezTo>
                  <a:cubicBezTo>
                    <a:pt x="1443075" y="645728"/>
                    <a:pt x="1442331" y="644612"/>
                    <a:pt x="1441772" y="643496"/>
                  </a:cubicBezTo>
                  <a:cubicBezTo>
                    <a:pt x="1441587" y="643310"/>
                    <a:pt x="1441587" y="643124"/>
                    <a:pt x="1441400" y="643124"/>
                  </a:cubicBezTo>
                  <a:cubicBezTo>
                    <a:pt x="1440842" y="642193"/>
                    <a:pt x="1440098" y="641077"/>
                    <a:pt x="1439354" y="640147"/>
                  </a:cubicBezTo>
                  <a:cubicBezTo>
                    <a:pt x="1439354" y="640147"/>
                    <a:pt x="1439168" y="639961"/>
                    <a:pt x="1439168" y="639775"/>
                  </a:cubicBezTo>
                  <a:cubicBezTo>
                    <a:pt x="1438424" y="638845"/>
                    <a:pt x="1437680" y="637729"/>
                    <a:pt x="1436936" y="636798"/>
                  </a:cubicBezTo>
                  <a:lnTo>
                    <a:pt x="1436378" y="636240"/>
                  </a:lnTo>
                  <a:cubicBezTo>
                    <a:pt x="1435633" y="635310"/>
                    <a:pt x="1434703" y="634380"/>
                    <a:pt x="1433773" y="633450"/>
                  </a:cubicBezTo>
                  <a:lnTo>
                    <a:pt x="816136" y="15813"/>
                  </a:lnTo>
                  <a:cubicBezTo>
                    <a:pt x="815206" y="14883"/>
                    <a:pt x="814276" y="14139"/>
                    <a:pt x="813346" y="13208"/>
                  </a:cubicBezTo>
                  <a:lnTo>
                    <a:pt x="812788" y="12650"/>
                  </a:lnTo>
                  <a:lnTo>
                    <a:pt x="809997" y="10418"/>
                  </a:lnTo>
                  <a:cubicBezTo>
                    <a:pt x="809811" y="10418"/>
                    <a:pt x="809811" y="10232"/>
                    <a:pt x="809625" y="10232"/>
                  </a:cubicBezTo>
                  <a:cubicBezTo>
                    <a:pt x="808695" y="9488"/>
                    <a:pt x="807765" y="8930"/>
                    <a:pt x="806834" y="8372"/>
                  </a:cubicBezTo>
                  <a:cubicBezTo>
                    <a:pt x="806649" y="8186"/>
                    <a:pt x="806462" y="8186"/>
                    <a:pt x="806276" y="8000"/>
                  </a:cubicBezTo>
                  <a:cubicBezTo>
                    <a:pt x="805160" y="7255"/>
                    <a:pt x="804044" y="6697"/>
                    <a:pt x="802928" y="6139"/>
                  </a:cubicBezTo>
                  <a:lnTo>
                    <a:pt x="802742" y="6139"/>
                  </a:lnTo>
                  <a:cubicBezTo>
                    <a:pt x="801626" y="5581"/>
                    <a:pt x="800509" y="5023"/>
                    <a:pt x="799207" y="4465"/>
                  </a:cubicBezTo>
                  <a:lnTo>
                    <a:pt x="799021" y="4465"/>
                  </a:lnTo>
                  <a:cubicBezTo>
                    <a:pt x="796603" y="3349"/>
                    <a:pt x="793998" y="2418"/>
                    <a:pt x="791580" y="1860"/>
                  </a:cubicBezTo>
                  <a:lnTo>
                    <a:pt x="791394" y="1860"/>
                  </a:lnTo>
                  <a:cubicBezTo>
                    <a:pt x="788975" y="1116"/>
                    <a:pt x="786371" y="744"/>
                    <a:pt x="783766" y="372"/>
                  </a:cubicBezTo>
                  <a:lnTo>
                    <a:pt x="783022" y="372"/>
                  </a:lnTo>
                  <a:cubicBezTo>
                    <a:pt x="781720" y="186"/>
                    <a:pt x="780604" y="186"/>
                    <a:pt x="779301" y="0"/>
                  </a:cubicBezTo>
                  <a:lnTo>
                    <a:pt x="261751" y="0"/>
                  </a:lnTo>
                  <a:cubicBezTo>
                    <a:pt x="117388" y="0"/>
                    <a:pt x="0" y="117388"/>
                    <a:pt x="0" y="261751"/>
                  </a:cubicBezTo>
                  <a:lnTo>
                    <a:pt x="0" y="1394148"/>
                  </a:lnTo>
                  <a:cubicBezTo>
                    <a:pt x="0" y="1538511"/>
                    <a:pt x="117388" y="1655899"/>
                    <a:pt x="261751" y="1655899"/>
                  </a:cubicBezTo>
                  <a:lnTo>
                    <a:pt x="1188207" y="1655899"/>
                  </a:lnTo>
                  <a:cubicBezTo>
                    <a:pt x="1332570" y="1655899"/>
                    <a:pt x="1449958" y="1538511"/>
                    <a:pt x="1449958" y="1394148"/>
                  </a:cubicBezTo>
                  <a:lnTo>
                    <a:pt x="1449958" y="672889"/>
                  </a:lnTo>
                  <a:lnTo>
                    <a:pt x="1449958" y="669913"/>
                  </a:lnTo>
                  <a:close/>
                  <a:moveTo>
                    <a:pt x="832321" y="466948"/>
                  </a:moveTo>
                  <a:lnTo>
                    <a:pt x="832321" y="189942"/>
                  </a:lnTo>
                  <a:lnTo>
                    <a:pt x="1259458" y="617079"/>
                  </a:lnTo>
                  <a:lnTo>
                    <a:pt x="982452" y="617079"/>
                  </a:lnTo>
                  <a:cubicBezTo>
                    <a:pt x="899666" y="617079"/>
                    <a:pt x="832321" y="549734"/>
                    <a:pt x="832321" y="466948"/>
                  </a:cubicBezTo>
                  <a:close/>
                  <a:moveTo>
                    <a:pt x="1338337" y="1393403"/>
                  </a:moveTo>
                  <a:cubicBezTo>
                    <a:pt x="1338337" y="1476189"/>
                    <a:pt x="1270992" y="1543534"/>
                    <a:pt x="1188207" y="1543534"/>
                  </a:cubicBezTo>
                  <a:lnTo>
                    <a:pt x="261751" y="1543534"/>
                  </a:lnTo>
                  <a:cubicBezTo>
                    <a:pt x="178966" y="1543534"/>
                    <a:pt x="111621" y="1476189"/>
                    <a:pt x="111621" y="1393403"/>
                  </a:cubicBezTo>
                  <a:lnTo>
                    <a:pt x="111621" y="261007"/>
                  </a:lnTo>
                  <a:cubicBezTo>
                    <a:pt x="111621" y="178222"/>
                    <a:pt x="178966" y="110877"/>
                    <a:pt x="261751" y="110877"/>
                  </a:cubicBezTo>
                  <a:lnTo>
                    <a:pt x="720700" y="110877"/>
                  </a:lnTo>
                  <a:lnTo>
                    <a:pt x="720700" y="466948"/>
                  </a:lnTo>
                  <a:cubicBezTo>
                    <a:pt x="720700" y="611312"/>
                    <a:pt x="838088" y="728700"/>
                    <a:pt x="982452" y="728700"/>
                  </a:cubicBezTo>
                  <a:lnTo>
                    <a:pt x="1338523" y="728700"/>
                  </a:lnTo>
                  <a:lnTo>
                    <a:pt x="1338523" y="1393403"/>
                  </a:lnTo>
                  <a:close/>
                </a:path>
              </a:pathLst>
            </a:custGeom>
            <a:solidFill>
              <a:schemeClr val="bg1"/>
            </a:solidFill>
            <a:ln cap="sq">
              <a:noFill/>
              <a:prstDash val="solid"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5113655" y="4567555"/>
            <a:ext cx="6271895" cy="15500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支持商品期货（如沪铝 AL2401）Tick 数据读取、策略运行、图形化分析，整合 DolphinDB 数据库提升 Tick 数据加载效率。
模块化支持多策略并行开发，提供易用 GUI 配置界面，适合策略调参与展示，支持完整回测流程（数据加载 → 回测执行 → 指标输出 → 图表展示）。
通过模块化设计，系统能够灵活扩展，支持多种策略并行开发，满足不同交易策略的需求。</a:t>
            </a:r>
            <a:endParaRPr kumimoji="1" lang="en-US" altLang="zh-CN" sz="1200">
              <a:ln w="12700">
                <a:noFill/>
              </a:ln>
              <a:solidFill>
                <a:srgbClr val="595959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5113655" y="2227580"/>
            <a:ext cx="6280150" cy="11855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高频交易策略对 Tick 数据响应速度与精度要求极高，传统K线系统粒度无法满足日内策略精细化需求。
例如，沪铝 AL2401 等商品期货的日内波动需要更细粒度的数据支持，以实现精准的交易信号捕捉。
传统系统在高频交易场景下，数据延迟和精度不足导致策略执行偏差，影响交易收益。</a:t>
            </a:r>
            <a:endParaRPr kumimoji="1" lang="en-US" altLang="zh-CN" sz="1200">
              <a:ln w="12700">
                <a:noFill/>
              </a:ln>
              <a:solidFill>
                <a:srgbClr val="595959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819150" y="2780030"/>
            <a:ext cx="1762125" cy="1747520"/>
            <a:chOff x="1824" y="2980"/>
            <a:chExt cx="5107" cy="5064"/>
          </a:xfrm>
        </p:grpSpPr>
        <p:sp>
          <p:nvSpPr>
            <p:cNvPr id="9" name="标题 1"/>
            <p:cNvSpPr txBox="1"/>
            <p:nvPr/>
          </p:nvSpPr>
          <p:spPr>
            <a:xfrm flipH="1">
              <a:off x="5233" y="2980"/>
              <a:ext cx="1698" cy="5064"/>
            </a:xfrm>
            <a:custGeom>
              <a:avLst/>
              <a:gdLst>
                <a:gd name="T0" fmla="*/ 77 w 77"/>
                <a:gd name="T1" fmla="*/ 233 h 233"/>
                <a:gd name="T2" fmla="*/ 37 w 77"/>
                <a:gd name="T3" fmla="*/ 206 h 233"/>
                <a:gd name="T4" fmla="*/ 10 w 77"/>
                <a:gd name="T5" fmla="*/ 166 h 233"/>
                <a:gd name="T6" fmla="*/ 0 w 77"/>
                <a:gd name="T7" fmla="*/ 116 h 233"/>
                <a:gd name="T8" fmla="*/ 10 w 77"/>
                <a:gd name="T9" fmla="*/ 67 h 233"/>
                <a:gd name="T10" fmla="*/ 37 w 77"/>
                <a:gd name="T11" fmla="*/ 27 h 233"/>
                <a:gd name="T12" fmla="*/ 77 w 77"/>
                <a:gd name="T13" fmla="*/ 0 h 233"/>
              </a:gdLst>
              <a:ahLst/>
              <a:cxnLst/>
              <a:rect l="0" t="0" r="r" b="b"/>
              <a:pathLst>
                <a:path w="77" h="233">
                  <a:moveTo>
                    <a:pt x="77" y="233"/>
                  </a:moveTo>
                  <a:cubicBezTo>
                    <a:pt x="62" y="226"/>
                    <a:pt x="49" y="217"/>
                    <a:pt x="37" y="206"/>
                  </a:cubicBezTo>
                  <a:cubicBezTo>
                    <a:pt x="26" y="194"/>
                    <a:pt x="16" y="181"/>
                    <a:pt x="10" y="166"/>
                  </a:cubicBezTo>
                  <a:cubicBezTo>
                    <a:pt x="4" y="150"/>
                    <a:pt x="0" y="134"/>
                    <a:pt x="0" y="116"/>
                  </a:cubicBezTo>
                  <a:cubicBezTo>
                    <a:pt x="0" y="99"/>
                    <a:pt x="4" y="82"/>
                    <a:pt x="10" y="67"/>
                  </a:cubicBezTo>
                  <a:cubicBezTo>
                    <a:pt x="16" y="52"/>
                    <a:pt x="26" y="38"/>
                    <a:pt x="37" y="27"/>
                  </a:cubicBezTo>
                  <a:cubicBezTo>
                    <a:pt x="49" y="16"/>
                    <a:pt x="62" y="6"/>
                    <a:pt x="77" y="0"/>
                  </a:cubicBezTo>
                </a:path>
              </a:pathLst>
            </a:custGeom>
            <a:noFill/>
            <a:ln w="20638" cap="flat">
              <a:solidFill>
                <a:schemeClr val="accent1"/>
              </a:solidFill>
              <a:miter/>
              <a:headEnd type="oval"/>
              <a:tailEnd type="oval"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824" y="3144"/>
              <a:ext cx="4711" cy="4711"/>
            </a:xfrm>
            <a:prstGeom prst="ellipse">
              <a:avLst/>
            </a:prstGeom>
            <a:solidFill>
              <a:schemeClr val="bg1"/>
            </a:solidFill>
            <a:ln cap="sq">
              <a:noFill/>
              <a:prstDash val="solid"/>
              <a:miter/>
            </a:ln>
            <a:effectLst>
              <a:outerShdw blurRad="508000" dist="254000" dir="5400000" algn="ctr" rotWithShape="0">
                <a:srgbClr val="000000">
                  <a:alpha val="30000"/>
                </a:srgbClr>
              </a:outerShdw>
            </a:effectLst>
          </p:spPr>
          <p:txBody>
            <a:bodyPr vert="horz" wrap="square" lIns="0" tIns="45720" rIns="0" bIns="45720" rtlCol="0" anchor="ctr"/>
            <a:lstStyle/>
            <a:p>
              <a:pPr algn="ctr">
                <a:lnSpc>
                  <a:spcPct val="12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3136" y="4471"/>
              <a:ext cx="2085" cy="2057"/>
            </a:xfrm>
            <a:custGeom>
              <a:avLst/>
              <a:gdLst>
                <a:gd name="connsiteX0" fmla="*/ 1371696 w 1870330"/>
                <a:gd name="connsiteY0" fmla="*/ 1296270 h 1845296"/>
                <a:gd name="connsiteX1" fmla="*/ 1371696 w 1870330"/>
                <a:gd name="connsiteY1" fmla="*/ 1371136 h 1845296"/>
                <a:gd name="connsiteX2" fmla="*/ 1671448 w 1870330"/>
                <a:gd name="connsiteY2" fmla="*/ 1371136 h 1845296"/>
                <a:gd name="connsiteX3" fmla="*/ 1671448 w 1870330"/>
                <a:gd name="connsiteY3" fmla="*/ 1296270 h 1845296"/>
                <a:gd name="connsiteX4" fmla="*/ 1371696 w 1870330"/>
                <a:gd name="connsiteY4" fmla="*/ 996899 h 1845296"/>
                <a:gd name="connsiteX5" fmla="*/ 1371696 w 1870330"/>
                <a:gd name="connsiteY5" fmla="*/ 1071765 h 1845296"/>
                <a:gd name="connsiteX6" fmla="*/ 1671448 w 1870330"/>
                <a:gd name="connsiteY6" fmla="*/ 1071765 h 1845296"/>
                <a:gd name="connsiteX7" fmla="*/ 1671448 w 1870330"/>
                <a:gd name="connsiteY7" fmla="*/ 996899 h 1845296"/>
                <a:gd name="connsiteX8" fmla="*/ 1371696 w 1870330"/>
                <a:gd name="connsiteY8" fmla="*/ 747820 h 1845296"/>
                <a:gd name="connsiteX9" fmla="*/ 1371696 w 1870330"/>
                <a:gd name="connsiteY9" fmla="*/ 822401 h 1845296"/>
                <a:gd name="connsiteX10" fmla="*/ 1671448 w 1870330"/>
                <a:gd name="connsiteY10" fmla="*/ 822401 h 1845296"/>
                <a:gd name="connsiteX11" fmla="*/ 1671448 w 1870330"/>
                <a:gd name="connsiteY11" fmla="*/ 747820 h 1845296"/>
                <a:gd name="connsiteX12" fmla="*/ 1371696 w 1870330"/>
                <a:gd name="connsiteY12" fmla="*/ 473405 h 1845296"/>
                <a:gd name="connsiteX13" fmla="*/ 1371696 w 1870330"/>
                <a:gd name="connsiteY13" fmla="*/ 547986 h 1845296"/>
                <a:gd name="connsiteX14" fmla="*/ 1671448 w 1870330"/>
                <a:gd name="connsiteY14" fmla="*/ 547986 h 1845296"/>
                <a:gd name="connsiteX15" fmla="*/ 1671448 w 1870330"/>
                <a:gd name="connsiteY15" fmla="*/ 473405 h 1845296"/>
                <a:gd name="connsiteX16" fmla="*/ 1221963 w 1870330"/>
                <a:gd name="connsiteY16" fmla="*/ 224040 h 1845296"/>
                <a:gd name="connsiteX17" fmla="*/ 1794130 w 1870330"/>
                <a:gd name="connsiteY17" fmla="*/ 224040 h 1845296"/>
                <a:gd name="connsiteX18" fmla="*/ 1870330 w 1870330"/>
                <a:gd name="connsiteY18" fmla="*/ 298811 h 1845296"/>
                <a:gd name="connsiteX19" fmla="*/ 1870330 w 1870330"/>
                <a:gd name="connsiteY19" fmla="*/ 1570971 h 1845296"/>
                <a:gd name="connsiteX20" fmla="*/ 1794130 w 1870330"/>
                <a:gd name="connsiteY20" fmla="*/ 1645742 h 1845296"/>
                <a:gd name="connsiteX21" fmla="*/ 1221963 w 1870330"/>
                <a:gd name="connsiteY21" fmla="*/ 1645742 h 1845296"/>
                <a:gd name="connsiteX22" fmla="*/ 1221963 w 1870330"/>
                <a:gd name="connsiteY22" fmla="*/ 1383804 h 1845296"/>
                <a:gd name="connsiteX23" fmla="*/ 1298163 w 1870330"/>
                <a:gd name="connsiteY23" fmla="*/ 1383804 h 1845296"/>
                <a:gd name="connsiteX24" fmla="*/ 1298163 w 1870330"/>
                <a:gd name="connsiteY24" fmla="*/ 1309033 h 1845296"/>
                <a:gd name="connsiteX25" fmla="*/ 1221963 w 1870330"/>
                <a:gd name="connsiteY25" fmla="*/ 1309033 h 1845296"/>
                <a:gd name="connsiteX26" fmla="*/ 1221963 w 1870330"/>
                <a:gd name="connsiteY26" fmla="*/ 1084434 h 1845296"/>
                <a:gd name="connsiteX27" fmla="*/ 1298163 w 1870330"/>
                <a:gd name="connsiteY27" fmla="*/ 1084434 h 1845296"/>
                <a:gd name="connsiteX28" fmla="*/ 1298163 w 1870330"/>
                <a:gd name="connsiteY28" fmla="*/ 1009662 h 1845296"/>
                <a:gd name="connsiteX29" fmla="*/ 1221963 w 1870330"/>
                <a:gd name="connsiteY29" fmla="*/ 1009662 h 1845296"/>
                <a:gd name="connsiteX30" fmla="*/ 1221963 w 1870330"/>
                <a:gd name="connsiteY30" fmla="*/ 822496 h 1845296"/>
                <a:gd name="connsiteX31" fmla="*/ 1298163 w 1870330"/>
                <a:gd name="connsiteY31" fmla="*/ 822496 h 1845296"/>
                <a:gd name="connsiteX32" fmla="*/ 1298163 w 1870330"/>
                <a:gd name="connsiteY32" fmla="*/ 747725 h 1845296"/>
                <a:gd name="connsiteX33" fmla="*/ 1221963 w 1870330"/>
                <a:gd name="connsiteY33" fmla="*/ 747725 h 1845296"/>
                <a:gd name="connsiteX34" fmla="*/ 1221963 w 1870330"/>
                <a:gd name="connsiteY34" fmla="*/ 560654 h 1845296"/>
                <a:gd name="connsiteX35" fmla="*/ 1298163 w 1870330"/>
                <a:gd name="connsiteY35" fmla="*/ 560654 h 1845296"/>
                <a:gd name="connsiteX36" fmla="*/ 1298163 w 1870330"/>
                <a:gd name="connsiteY36" fmla="*/ 485883 h 1845296"/>
                <a:gd name="connsiteX37" fmla="*/ 1221963 w 1870330"/>
                <a:gd name="connsiteY37" fmla="*/ 485883 h 1845296"/>
                <a:gd name="connsiteX38" fmla="*/ 1054227 w 1870330"/>
                <a:gd name="connsiteY38" fmla="*/ 393 h 1845296"/>
                <a:gd name="connsiteX39" fmla="*/ 1054132 w 1870330"/>
                <a:gd name="connsiteY39" fmla="*/ 869 h 1845296"/>
                <a:gd name="connsiteX40" fmla="*/ 1083754 w 1870330"/>
                <a:gd name="connsiteY40" fmla="*/ 7727 h 1845296"/>
                <a:gd name="connsiteX41" fmla="*/ 1097470 w 1870330"/>
                <a:gd name="connsiteY41" fmla="*/ 36302 h 1845296"/>
                <a:gd name="connsiteX42" fmla="*/ 1097470 w 1870330"/>
                <a:gd name="connsiteY42" fmla="*/ 1808714 h 1845296"/>
                <a:gd name="connsiteX43" fmla="*/ 1083754 w 1870330"/>
                <a:gd name="connsiteY43" fmla="*/ 1837289 h 1845296"/>
                <a:gd name="connsiteX44" fmla="*/ 1060895 w 1870330"/>
                <a:gd name="connsiteY44" fmla="*/ 1845290 h 1845296"/>
                <a:gd name="connsiteX45" fmla="*/ 1053941 w 1870330"/>
                <a:gd name="connsiteY45" fmla="*/ 1844148 h 1845296"/>
                <a:gd name="connsiteX46" fmla="*/ 29623 w 1870330"/>
                <a:gd name="connsiteY46" fmla="*/ 1647932 h 1845296"/>
                <a:gd name="connsiteX47" fmla="*/ 0 w 1870330"/>
                <a:gd name="connsiteY47" fmla="*/ 1611071 h 1845296"/>
                <a:gd name="connsiteX48" fmla="*/ 0 w 1870330"/>
                <a:gd name="connsiteY48" fmla="*/ 233375 h 1845296"/>
                <a:gd name="connsiteX49" fmla="*/ 29813 w 1870330"/>
                <a:gd name="connsiteY49" fmla="*/ 196513 h 1845296"/>
              </a:gdLst>
              <a:ahLst/>
              <a:cxnLst/>
              <a:rect l="l" t="t" r="r" b="b"/>
              <a:pathLst>
                <a:path w="1870330" h="1845296">
                  <a:moveTo>
                    <a:pt x="1371696" y="1296270"/>
                  </a:moveTo>
                  <a:lnTo>
                    <a:pt x="1371696" y="1371136"/>
                  </a:lnTo>
                  <a:lnTo>
                    <a:pt x="1671448" y="1371136"/>
                  </a:lnTo>
                  <a:lnTo>
                    <a:pt x="1671448" y="1296270"/>
                  </a:lnTo>
                  <a:close/>
                  <a:moveTo>
                    <a:pt x="1371696" y="996899"/>
                  </a:moveTo>
                  <a:lnTo>
                    <a:pt x="1371696" y="1071765"/>
                  </a:lnTo>
                  <a:lnTo>
                    <a:pt x="1671448" y="1071765"/>
                  </a:lnTo>
                  <a:lnTo>
                    <a:pt x="1671448" y="996899"/>
                  </a:lnTo>
                  <a:close/>
                  <a:moveTo>
                    <a:pt x="1371696" y="747820"/>
                  </a:moveTo>
                  <a:lnTo>
                    <a:pt x="1371696" y="822401"/>
                  </a:lnTo>
                  <a:lnTo>
                    <a:pt x="1671448" y="822401"/>
                  </a:lnTo>
                  <a:lnTo>
                    <a:pt x="1671448" y="747820"/>
                  </a:lnTo>
                  <a:close/>
                  <a:moveTo>
                    <a:pt x="1371696" y="473405"/>
                  </a:moveTo>
                  <a:lnTo>
                    <a:pt x="1371696" y="547986"/>
                  </a:lnTo>
                  <a:lnTo>
                    <a:pt x="1671448" y="547986"/>
                  </a:lnTo>
                  <a:lnTo>
                    <a:pt x="1671448" y="473405"/>
                  </a:lnTo>
                  <a:close/>
                  <a:moveTo>
                    <a:pt x="1221963" y="224040"/>
                  </a:moveTo>
                  <a:lnTo>
                    <a:pt x="1794130" y="224040"/>
                  </a:lnTo>
                  <a:cubicBezTo>
                    <a:pt x="1835792" y="223723"/>
                    <a:pt x="1869863" y="257155"/>
                    <a:pt x="1870330" y="298811"/>
                  </a:cubicBezTo>
                  <a:lnTo>
                    <a:pt x="1870330" y="1570971"/>
                  </a:lnTo>
                  <a:cubicBezTo>
                    <a:pt x="1869863" y="1612623"/>
                    <a:pt x="1835792" y="1646056"/>
                    <a:pt x="1794130" y="1645742"/>
                  </a:cubicBezTo>
                  <a:lnTo>
                    <a:pt x="1221963" y="1645742"/>
                  </a:lnTo>
                  <a:lnTo>
                    <a:pt x="1221963" y="1383804"/>
                  </a:lnTo>
                  <a:lnTo>
                    <a:pt x="1298163" y="1383804"/>
                  </a:lnTo>
                  <a:lnTo>
                    <a:pt x="1298163" y="1309033"/>
                  </a:lnTo>
                  <a:lnTo>
                    <a:pt x="1221963" y="1309033"/>
                  </a:lnTo>
                  <a:lnTo>
                    <a:pt x="1221963" y="1084434"/>
                  </a:lnTo>
                  <a:lnTo>
                    <a:pt x="1298163" y="1084434"/>
                  </a:lnTo>
                  <a:lnTo>
                    <a:pt x="1298163" y="1009662"/>
                  </a:lnTo>
                  <a:lnTo>
                    <a:pt x="1221963" y="1009662"/>
                  </a:lnTo>
                  <a:lnTo>
                    <a:pt x="1221963" y="822496"/>
                  </a:lnTo>
                  <a:lnTo>
                    <a:pt x="1298163" y="822496"/>
                  </a:lnTo>
                  <a:lnTo>
                    <a:pt x="1298163" y="747725"/>
                  </a:lnTo>
                  <a:lnTo>
                    <a:pt x="1221963" y="747725"/>
                  </a:lnTo>
                  <a:lnTo>
                    <a:pt x="1221963" y="560654"/>
                  </a:lnTo>
                  <a:lnTo>
                    <a:pt x="1298163" y="560654"/>
                  </a:lnTo>
                  <a:lnTo>
                    <a:pt x="1298163" y="485883"/>
                  </a:lnTo>
                  <a:lnTo>
                    <a:pt x="1221963" y="485883"/>
                  </a:lnTo>
                  <a:close/>
                  <a:moveTo>
                    <a:pt x="1054227" y="393"/>
                  </a:moveTo>
                  <a:lnTo>
                    <a:pt x="1054132" y="869"/>
                  </a:lnTo>
                  <a:cubicBezTo>
                    <a:pt x="1064533" y="-1498"/>
                    <a:pt x="1075449" y="1029"/>
                    <a:pt x="1083754" y="7727"/>
                  </a:cubicBezTo>
                  <a:cubicBezTo>
                    <a:pt x="1092260" y="14808"/>
                    <a:pt x="1097261" y="25237"/>
                    <a:pt x="1097470" y="36302"/>
                  </a:cubicBezTo>
                  <a:lnTo>
                    <a:pt x="1097470" y="1808714"/>
                  </a:lnTo>
                  <a:cubicBezTo>
                    <a:pt x="1097271" y="1819783"/>
                    <a:pt x="1092260" y="1830212"/>
                    <a:pt x="1083754" y="1837289"/>
                  </a:cubicBezTo>
                  <a:cubicBezTo>
                    <a:pt x="1077344" y="1842614"/>
                    <a:pt x="1069229" y="1845452"/>
                    <a:pt x="1060895" y="1845290"/>
                  </a:cubicBezTo>
                  <a:cubicBezTo>
                    <a:pt x="1058551" y="1845100"/>
                    <a:pt x="1056227" y="1844719"/>
                    <a:pt x="1053941" y="1844148"/>
                  </a:cubicBezTo>
                  <a:lnTo>
                    <a:pt x="29623" y="1647932"/>
                  </a:lnTo>
                  <a:cubicBezTo>
                    <a:pt x="12259" y="1644227"/>
                    <a:pt x="-124" y="1628825"/>
                    <a:pt x="0" y="1611071"/>
                  </a:cubicBezTo>
                  <a:lnTo>
                    <a:pt x="0" y="233375"/>
                  </a:lnTo>
                  <a:cubicBezTo>
                    <a:pt x="-105" y="215558"/>
                    <a:pt x="12373" y="200139"/>
                    <a:pt x="29813" y="196513"/>
                  </a:cubicBezTo>
                  <a:close/>
                </a:path>
              </a:pathLst>
            </a:custGeom>
            <a:solidFill>
              <a:schemeClr val="accent1"/>
            </a:solidFill>
            <a:ln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>
            <a:off x="5132252" y="1770483"/>
            <a:ext cx="4772478" cy="3345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高频交易策略需求</a:t>
            </a:r>
            <a:endParaRPr kumimoji="1" lang="en-US" altLang="zh-CN" sz="2000">
              <a:ln w="12700">
                <a:noFill/>
              </a:ln>
              <a:solidFill>
                <a:srgbClr val="595959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5132252" y="4084423"/>
            <a:ext cx="4772478" cy="3345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系统目标设定</a:t>
            </a:r>
            <a:endParaRPr kumimoji="1" lang="en-US" altLang="zh-CN" sz="2000">
              <a:ln w="12700">
                <a:noFill/>
              </a:ln>
              <a:solidFill>
                <a:srgbClr val="595959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项目初衷与挑战</a:t>
            </a:r>
            <a:endParaRPr kumimoji="1" lang="zh-CN" altLang="en-US"/>
          </a:p>
        </p:txBody>
      </p:sp>
      <p:grpSp>
        <p:nvGrpSpPr>
          <p:cNvPr id="22" name="Group 21"/>
          <p:cNvGrpSpPr/>
          <p:nvPr/>
        </p:nvGrpSpPr>
        <p:grpSpPr>
          <a:xfrm>
            <a:off x="3227705" y="4316095"/>
            <a:ext cx="1164669" cy="1127125"/>
            <a:chOff x="5114" y="6024"/>
            <a:chExt cx="1834" cy="1775"/>
          </a:xfrm>
        </p:grpSpPr>
        <p:sp>
          <p:nvSpPr>
            <p:cNvPr id="3" name="标题 1"/>
            <p:cNvSpPr txBox="1"/>
            <p:nvPr/>
          </p:nvSpPr>
          <p:spPr>
            <a:xfrm>
              <a:off x="5298" y="6081"/>
              <a:ext cx="1650" cy="16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cap="sq">
              <a:noFill/>
              <a:prstDash val="solid"/>
              <a:miter/>
            </a:ln>
            <a:effectLst/>
          </p:spPr>
          <p:txBody>
            <a:bodyPr vert="horz" wrap="square" lIns="0" tIns="45720" rIns="0" bIns="45720" rtlCol="0" anchor="ctr"/>
            <a:lstStyle/>
            <a:p>
              <a:pPr algn="ctr">
                <a:lnSpc>
                  <a:spcPct val="12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5114" y="6024"/>
              <a:ext cx="595" cy="1775"/>
            </a:xfrm>
            <a:custGeom>
              <a:avLst/>
              <a:gdLst>
                <a:gd name="T0" fmla="*/ 77 w 77"/>
                <a:gd name="T1" fmla="*/ 233 h 233"/>
                <a:gd name="T2" fmla="*/ 37 w 77"/>
                <a:gd name="T3" fmla="*/ 206 h 233"/>
                <a:gd name="T4" fmla="*/ 10 w 77"/>
                <a:gd name="T5" fmla="*/ 166 h 233"/>
                <a:gd name="T6" fmla="*/ 0 w 77"/>
                <a:gd name="T7" fmla="*/ 116 h 233"/>
                <a:gd name="T8" fmla="*/ 10 w 77"/>
                <a:gd name="T9" fmla="*/ 67 h 233"/>
                <a:gd name="T10" fmla="*/ 37 w 77"/>
                <a:gd name="T11" fmla="*/ 27 h 233"/>
                <a:gd name="T12" fmla="*/ 77 w 77"/>
                <a:gd name="T13" fmla="*/ 0 h 233"/>
              </a:gdLst>
              <a:ahLst/>
              <a:cxnLst/>
              <a:rect l="0" t="0" r="r" b="b"/>
              <a:pathLst>
                <a:path w="77" h="233">
                  <a:moveTo>
                    <a:pt x="77" y="233"/>
                  </a:moveTo>
                  <a:cubicBezTo>
                    <a:pt x="62" y="226"/>
                    <a:pt x="49" y="217"/>
                    <a:pt x="37" y="206"/>
                  </a:cubicBezTo>
                  <a:cubicBezTo>
                    <a:pt x="26" y="194"/>
                    <a:pt x="16" y="181"/>
                    <a:pt x="10" y="166"/>
                  </a:cubicBezTo>
                  <a:cubicBezTo>
                    <a:pt x="4" y="150"/>
                    <a:pt x="0" y="134"/>
                    <a:pt x="0" y="116"/>
                  </a:cubicBezTo>
                  <a:cubicBezTo>
                    <a:pt x="0" y="99"/>
                    <a:pt x="4" y="82"/>
                    <a:pt x="10" y="67"/>
                  </a:cubicBezTo>
                  <a:cubicBezTo>
                    <a:pt x="16" y="52"/>
                    <a:pt x="26" y="38"/>
                    <a:pt x="37" y="27"/>
                  </a:cubicBezTo>
                  <a:cubicBezTo>
                    <a:pt x="49" y="16"/>
                    <a:pt x="62" y="6"/>
                    <a:pt x="77" y="0"/>
                  </a:cubicBezTo>
                </a:path>
              </a:pathLst>
            </a:custGeom>
            <a:noFill/>
            <a:ln w="20638" cap="flat">
              <a:solidFill>
                <a:schemeClr val="bg1">
                  <a:lumMod val="85000"/>
                </a:schemeClr>
              </a:solidFill>
              <a:miter/>
              <a:headEnd type="oval"/>
              <a:tailEnd type="oval"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5808" y="6687"/>
              <a:ext cx="615" cy="569"/>
            </a:xfrm>
            <a:custGeom>
              <a:avLst/>
              <a:gdLst>
                <a:gd name="connsiteX0" fmla="*/ 56258 w 778320"/>
                <a:gd name="connsiteY0" fmla="*/ 333700 h 720001"/>
                <a:gd name="connsiteX1" fmla="*/ 56258 w 778320"/>
                <a:gd name="connsiteY1" fmla="*/ 627457 h 720001"/>
                <a:gd name="connsiteX2" fmla="*/ 66946 w 778320"/>
                <a:gd name="connsiteY2" fmla="*/ 653054 h 720001"/>
                <a:gd name="connsiteX3" fmla="*/ 92544 w 778320"/>
                <a:gd name="connsiteY3" fmla="*/ 663743 h 720001"/>
                <a:gd name="connsiteX4" fmla="*/ 685683 w 778320"/>
                <a:gd name="connsiteY4" fmla="*/ 663743 h 720001"/>
                <a:gd name="connsiteX5" fmla="*/ 711281 w 778320"/>
                <a:gd name="connsiteY5" fmla="*/ 653054 h 720001"/>
                <a:gd name="connsiteX6" fmla="*/ 721969 w 778320"/>
                <a:gd name="connsiteY6" fmla="*/ 627457 h 720001"/>
                <a:gd name="connsiteX7" fmla="*/ 721969 w 778320"/>
                <a:gd name="connsiteY7" fmla="*/ 333700 h 720001"/>
                <a:gd name="connsiteX8" fmla="*/ 92544 w 778320"/>
                <a:gd name="connsiteY8" fmla="*/ 142049 h 720001"/>
                <a:gd name="connsiteX9" fmla="*/ 56258 w 778320"/>
                <a:gd name="connsiteY9" fmla="*/ 178336 h 720001"/>
                <a:gd name="connsiteX10" fmla="*/ 56258 w 778320"/>
                <a:gd name="connsiteY10" fmla="*/ 277443 h 720001"/>
                <a:gd name="connsiteX11" fmla="*/ 721969 w 778320"/>
                <a:gd name="connsiteY11" fmla="*/ 277443 h 720001"/>
                <a:gd name="connsiteX12" fmla="*/ 721969 w 778320"/>
                <a:gd name="connsiteY12" fmla="*/ 178336 h 720001"/>
                <a:gd name="connsiteX13" fmla="*/ 685683 w 778320"/>
                <a:gd name="connsiteY13" fmla="*/ 142049 h 720001"/>
                <a:gd name="connsiteX14" fmla="*/ 561355 w 778320"/>
                <a:gd name="connsiteY14" fmla="*/ 142049 h 720001"/>
                <a:gd name="connsiteX15" fmla="*/ 561355 w 778320"/>
                <a:gd name="connsiteY15" fmla="*/ 201026 h 720001"/>
                <a:gd name="connsiteX16" fmla="*/ 533226 w 778320"/>
                <a:gd name="connsiteY16" fmla="*/ 229249 h 720001"/>
                <a:gd name="connsiteX17" fmla="*/ 505097 w 778320"/>
                <a:gd name="connsiteY17" fmla="*/ 201120 h 720001"/>
                <a:gd name="connsiteX18" fmla="*/ 505097 w 778320"/>
                <a:gd name="connsiteY18" fmla="*/ 142049 h 720001"/>
                <a:gd name="connsiteX19" fmla="*/ 273129 w 778320"/>
                <a:gd name="connsiteY19" fmla="*/ 142049 h 720001"/>
                <a:gd name="connsiteX20" fmla="*/ 273129 w 778320"/>
                <a:gd name="connsiteY20" fmla="*/ 201026 h 720001"/>
                <a:gd name="connsiteX21" fmla="*/ 245001 w 778320"/>
                <a:gd name="connsiteY21" fmla="*/ 229249 h 720001"/>
                <a:gd name="connsiteX22" fmla="*/ 216872 w 778320"/>
                <a:gd name="connsiteY22" fmla="*/ 201120 h 720001"/>
                <a:gd name="connsiteX23" fmla="*/ 216872 w 778320"/>
                <a:gd name="connsiteY23" fmla="*/ 142049 h 720001"/>
                <a:gd name="connsiteX24" fmla="*/ 245001 w 778320"/>
                <a:gd name="connsiteY24" fmla="*/ 0 h 720001"/>
                <a:gd name="connsiteX25" fmla="*/ 273129 w 778320"/>
                <a:gd name="connsiteY25" fmla="*/ 28129 h 720001"/>
                <a:gd name="connsiteX26" fmla="*/ 273129 w 778320"/>
                <a:gd name="connsiteY26" fmla="*/ 85792 h 720001"/>
                <a:gd name="connsiteX27" fmla="*/ 505097 w 778320"/>
                <a:gd name="connsiteY27" fmla="*/ 85792 h 720001"/>
                <a:gd name="connsiteX28" fmla="*/ 505097 w 778320"/>
                <a:gd name="connsiteY28" fmla="*/ 28129 h 720001"/>
                <a:gd name="connsiteX29" fmla="*/ 533226 w 778320"/>
                <a:gd name="connsiteY29" fmla="*/ 0 h 720001"/>
                <a:gd name="connsiteX30" fmla="*/ 561355 w 778320"/>
                <a:gd name="connsiteY30" fmla="*/ 28129 h 720001"/>
                <a:gd name="connsiteX31" fmla="*/ 561355 w 778320"/>
                <a:gd name="connsiteY31" fmla="*/ 85792 h 720001"/>
                <a:gd name="connsiteX32" fmla="*/ 685683 w 778320"/>
                <a:gd name="connsiteY32" fmla="*/ 85792 h 720001"/>
                <a:gd name="connsiteX33" fmla="*/ 778320 w 778320"/>
                <a:gd name="connsiteY33" fmla="*/ 178336 h 720001"/>
                <a:gd name="connsiteX34" fmla="*/ 778320 w 778320"/>
                <a:gd name="connsiteY34" fmla="*/ 627457 h 720001"/>
                <a:gd name="connsiteX35" fmla="*/ 685777 w 778320"/>
                <a:gd name="connsiteY35" fmla="*/ 720001 h 720001"/>
                <a:gd name="connsiteX36" fmla="*/ 92544 w 778320"/>
                <a:gd name="connsiteY36" fmla="*/ 720001 h 720001"/>
                <a:gd name="connsiteX37" fmla="*/ 0 w 778320"/>
                <a:gd name="connsiteY37" fmla="*/ 627457 h 720001"/>
                <a:gd name="connsiteX38" fmla="*/ 0 w 778320"/>
                <a:gd name="connsiteY38" fmla="*/ 333700 h 720001"/>
                <a:gd name="connsiteX39" fmla="*/ 0 w 778320"/>
                <a:gd name="connsiteY39" fmla="*/ 277443 h 720001"/>
                <a:gd name="connsiteX40" fmla="*/ 0 w 778320"/>
                <a:gd name="connsiteY40" fmla="*/ 178336 h 720001"/>
                <a:gd name="connsiteX41" fmla="*/ 92544 w 778320"/>
                <a:gd name="connsiteY41" fmla="*/ 85792 h 720001"/>
                <a:gd name="connsiteX42" fmla="*/ 216872 w 778320"/>
                <a:gd name="connsiteY42" fmla="*/ 85792 h 720001"/>
                <a:gd name="connsiteX43" fmla="*/ 216872 w 778320"/>
                <a:gd name="connsiteY43" fmla="*/ 28129 h 720001"/>
                <a:gd name="connsiteX44" fmla="*/ 245001 w 778320"/>
                <a:gd name="connsiteY44" fmla="*/ 0 h 720001"/>
              </a:gdLst>
              <a:ahLst/>
              <a:cxnLst/>
              <a:rect l="l" t="t" r="r" b="b"/>
              <a:pathLst>
                <a:path w="778320" h="720001">
                  <a:moveTo>
                    <a:pt x="56258" y="333700"/>
                  </a:moveTo>
                  <a:lnTo>
                    <a:pt x="56258" y="627457"/>
                  </a:lnTo>
                  <a:cubicBezTo>
                    <a:pt x="56258" y="637115"/>
                    <a:pt x="60008" y="646116"/>
                    <a:pt x="66946" y="653054"/>
                  </a:cubicBezTo>
                  <a:cubicBezTo>
                    <a:pt x="73885" y="659899"/>
                    <a:pt x="82980" y="663743"/>
                    <a:pt x="92544" y="663743"/>
                  </a:cubicBezTo>
                  <a:lnTo>
                    <a:pt x="685683" y="663743"/>
                  </a:lnTo>
                  <a:cubicBezTo>
                    <a:pt x="695341" y="663743"/>
                    <a:pt x="704342" y="659993"/>
                    <a:pt x="711281" y="653054"/>
                  </a:cubicBezTo>
                  <a:cubicBezTo>
                    <a:pt x="718125" y="646116"/>
                    <a:pt x="721969" y="637021"/>
                    <a:pt x="721969" y="627457"/>
                  </a:cubicBezTo>
                  <a:lnTo>
                    <a:pt x="721969" y="333700"/>
                  </a:lnTo>
                  <a:close/>
                  <a:moveTo>
                    <a:pt x="92544" y="142049"/>
                  </a:moveTo>
                  <a:cubicBezTo>
                    <a:pt x="72478" y="142049"/>
                    <a:pt x="56258" y="158364"/>
                    <a:pt x="56258" y="178336"/>
                  </a:cubicBezTo>
                  <a:lnTo>
                    <a:pt x="56258" y="277443"/>
                  </a:lnTo>
                  <a:lnTo>
                    <a:pt x="721969" y="277443"/>
                  </a:lnTo>
                  <a:lnTo>
                    <a:pt x="721969" y="178336"/>
                  </a:lnTo>
                  <a:cubicBezTo>
                    <a:pt x="721969" y="158270"/>
                    <a:pt x="705655" y="142049"/>
                    <a:pt x="685683" y="142049"/>
                  </a:cubicBezTo>
                  <a:lnTo>
                    <a:pt x="561355" y="142049"/>
                  </a:lnTo>
                  <a:lnTo>
                    <a:pt x="561355" y="201026"/>
                  </a:lnTo>
                  <a:cubicBezTo>
                    <a:pt x="561355" y="216591"/>
                    <a:pt x="548790" y="229249"/>
                    <a:pt x="533226" y="229249"/>
                  </a:cubicBezTo>
                  <a:cubicBezTo>
                    <a:pt x="517661" y="229249"/>
                    <a:pt x="505097" y="216685"/>
                    <a:pt x="505097" y="201120"/>
                  </a:cubicBezTo>
                  <a:lnTo>
                    <a:pt x="505097" y="142049"/>
                  </a:lnTo>
                  <a:lnTo>
                    <a:pt x="273129" y="142049"/>
                  </a:lnTo>
                  <a:lnTo>
                    <a:pt x="273129" y="201026"/>
                  </a:lnTo>
                  <a:cubicBezTo>
                    <a:pt x="273129" y="216591"/>
                    <a:pt x="260565" y="229249"/>
                    <a:pt x="245001" y="229249"/>
                  </a:cubicBezTo>
                  <a:cubicBezTo>
                    <a:pt x="229436" y="229249"/>
                    <a:pt x="216872" y="216685"/>
                    <a:pt x="216872" y="201120"/>
                  </a:cubicBezTo>
                  <a:lnTo>
                    <a:pt x="216872" y="142049"/>
                  </a:lnTo>
                  <a:close/>
                  <a:moveTo>
                    <a:pt x="245001" y="0"/>
                  </a:moveTo>
                  <a:cubicBezTo>
                    <a:pt x="260565" y="0"/>
                    <a:pt x="273129" y="12564"/>
                    <a:pt x="273129" y="28129"/>
                  </a:cubicBezTo>
                  <a:lnTo>
                    <a:pt x="273129" y="85792"/>
                  </a:lnTo>
                  <a:lnTo>
                    <a:pt x="505097" y="85792"/>
                  </a:lnTo>
                  <a:lnTo>
                    <a:pt x="505097" y="28129"/>
                  </a:lnTo>
                  <a:cubicBezTo>
                    <a:pt x="505097" y="12564"/>
                    <a:pt x="517661" y="0"/>
                    <a:pt x="533226" y="0"/>
                  </a:cubicBezTo>
                  <a:cubicBezTo>
                    <a:pt x="548790" y="0"/>
                    <a:pt x="561355" y="12564"/>
                    <a:pt x="561355" y="28129"/>
                  </a:cubicBezTo>
                  <a:lnTo>
                    <a:pt x="561355" y="85792"/>
                  </a:lnTo>
                  <a:lnTo>
                    <a:pt x="685683" y="85792"/>
                  </a:lnTo>
                  <a:cubicBezTo>
                    <a:pt x="736784" y="85792"/>
                    <a:pt x="778227" y="127235"/>
                    <a:pt x="778320" y="178336"/>
                  </a:cubicBezTo>
                  <a:lnTo>
                    <a:pt x="778320" y="627457"/>
                  </a:lnTo>
                  <a:cubicBezTo>
                    <a:pt x="778320" y="678370"/>
                    <a:pt x="736690" y="720001"/>
                    <a:pt x="685777" y="720001"/>
                  </a:cubicBezTo>
                  <a:lnTo>
                    <a:pt x="92544" y="720001"/>
                  </a:lnTo>
                  <a:cubicBezTo>
                    <a:pt x="41631" y="720001"/>
                    <a:pt x="0" y="678370"/>
                    <a:pt x="0" y="627457"/>
                  </a:cubicBezTo>
                  <a:lnTo>
                    <a:pt x="0" y="333700"/>
                  </a:lnTo>
                  <a:lnTo>
                    <a:pt x="0" y="277443"/>
                  </a:lnTo>
                  <a:lnTo>
                    <a:pt x="0" y="178336"/>
                  </a:lnTo>
                  <a:cubicBezTo>
                    <a:pt x="0" y="127235"/>
                    <a:pt x="41443" y="85792"/>
                    <a:pt x="92544" y="85792"/>
                  </a:cubicBezTo>
                  <a:lnTo>
                    <a:pt x="216872" y="85792"/>
                  </a:lnTo>
                  <a:lnTo>
                    <a:pt x="216872" y="28129"/>
                  </a:lnTo>
                  <a:cubicBezTo>
                    <a:pt x="216872" y="12564"/>
                    <a:pt x="229436" y="0"/>
                    <a:pt x="245001" y="0"/>
                  </a:cubicBezTo>
                  <a:close/>
                </a:path>
              </a:pathLst>
            </a:custGeom>
            <a:solidFill>
              <a:schemeClr val="accent1"/>
            </a:solidFill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511425"/>
            <a:ext cx="2784475" cy="3648710"/>
          </a:xfrm>
          <a:prstGeom prst="roundRect">
            <a:avLst>
              <a:gd name="adj" fmla="val 6643"/>
            </a:avLst>
          </a:prstGeom>
          <a:solidFill>
            <a:schemeClr val="accent1">
              <a:lumMod val="20000"/>
              <a:lumOff val="80000"/>
              <a:alpha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734425" y="2310130"/>
            <a:ext cx="3046095" cy="3707765"/>
          </a:xfrm>
          <a:prstGeom prst="roundRect">
            <a:avLst>
              <a:gd name="adj" fmla="val 6643"/>
            </a:avLst>
          </a:prstGeom>
          <a:solidFill>
            <a:schemeClr val="accent1">
              <a:lumMod val="20000"/>
              <a:lumOff val="80000"/>
              <a:alpha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5800" y="2960803"/>
            <a:ext cx="1352550" cy="1352550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928175" y="2269471"/>
            <a:ext cx="1864880" cy="1864880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663569" y="2628929"/>
            <a:ext cx="1140932" cy="691786"/>
          </a:xfrm>
          <a:custGeom>
            <a:avLst/>
            <a:gdLst>
              <a:gd name="connsiteX0" fmla="*/ 1657350 w 1657350"/>
              <a:gd name="connsiteY0" fmla="*/ 381000 h 381000"/>
              <a:gd name="connsiteX1" fmla="*/ 1657350 w 1657350"/>
              <a:gd name="connsiteY1" fmla="*/ 381000 h 381000"/>
              <a:gd name="connsiteX2" fmla="*/ 1276350 w 1657350"/>
              <a:gd name="connsiteY2" fmla="*/ 0 h 381000"/>
              <a:gd name="connsiteX3" fmla="*/ 0 w 1657350"/>
              <a:gd name="connsiteY3" fmla="*/ 0 h 381000"/>
            </a:gdLst>
            <a:ahLst/>
            <a:cxnLst/>
            <a:rect l="l" t="t" r="r" b="b"/>
            <a:pathLst>
              <a:path w="1657350" h="381000">
                <a:moveTo>
                  <a:pt x="1657350" y="381000"/>
                </a:moveTo>
                <a:lnTo>
                  <a:pt x="1657350" y="381000"/>
                </a:lnTo>
                <a:lnTo>
                  <a:pt x="1276350" y="0"/>
                </a:lnTo>
                <a:lnTo>
                  <a:pt x="0" y="0"/>
                </a:lnTo>
              </a:path>
            </a:pathLst>
          </a:cu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7392558" y="2316636"/>
            <a:ext cx="1103683" cy="381000"/>
          </a:xfrm>
          <a:custGeom>
            <a:avLst/>
            <a:gdLst>
              <a:gd name="connsiteX0" fmla="*/ 1657350 w 1657350"/>
              <a:gd name="connsiteY0" fmla="*/ 381000 h 381000"/>
              <a:gd name="connsiteX1" fmla="*/ 1657350 w 1657350"/>
              <a:gd name="connsiteY1" fmla="*/ 381000 h 381000"/>
              <a:gd name="connsiteX2" fmla="*/ 1276350 w 1657350"/>
              <a:gd name="connsiteY2" fmla="*/ 0 h 381000"/>
              <a:gd name="connsiteX3" fmla="*/ 0 w 1657350"/>
              <a:gd name="connsiteY3" fmla="*/ 0 h 381000"/>
            </a:gdLst>
            <a:ahLst/>
            <a:cxnLst/>
            <a:rect l="l" t="t" r="r" b="b"/>
            <a:pathLst>
              <a:path w="1657350" h="381000">
                <a:moveTo>
                  <a:pt x="1657350" y="381000"/>
                </a:moveTo>
                <a:lnTo>
                  <a:pt x="1657350" y="381000"/>
                </a:lnTo>
                <a:lnTo>
                  <a:pt x="1276350" y="0"/>
                </a:lnTo>
                <a:lnTo>
                  <a:pt x="0" y="0"/>
                </a:lnTo>
              </a:path>
            </a:pathLst>
          </a:custGeom>
          <a:noFill/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600056" y="2575159"/>
            <a:ext cx="122477" cy="122477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435002" y="2260695"/>
            <a:ext cx="122477" cy="122477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738870" y="1768475"/>
            <a:ext cx="3041015" cy="821690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36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3100" y="2107343"/>
            <a:ext cx="2784619" cy="821976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36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463534" y="2841911"/>
            <a:ext cx="794163" cy="720001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67619" y="3350121"/>
            <a:ext cx="608912" cy="573914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11727" y="2188764"/>
            <a:ext cx="2307365" cy="6554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DolphinDBTickFeed 模块</a:t>
            </a:r>
            <a:endParaRPr kumimoji="1" lang="en-US" altLang="zh-CN" sz="14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911860" y="3024505"/>
            <a:ext cx="2307590" cy="30435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DolphinDBTickFeed 模块用于从 DolphinDB 数据库拉取 Tick 数据，输出为 TickData 对象供策略调用。
支持单日或区间查询，自动拼接查询脚本，封装每条 tick 记录为 TickData，包含 datetime, last_price, volume 等关键字段。
使用 dolphindb 库连接数据库，确保数据高效读取，为策略执行提供实时数据支持。</a:t>
            </a:r>
            <a:endParaRPr kumimoji="1" lang="en-US" altLang="zh-CN" sz="1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8973185" y="1849755"/>
            <a:ext cx="2524125" cy="6553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策略模块</a:t>
            </a:r>
            <a:endParaRPr kumimoji="1" lang="en-US" altLang="zh-CN" sz="14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8977630" y="2655570"/>
            <a:ext cx="2605405" cy="32467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策略模块包含三类策略类，均继承自 vnpy_ctastrategy.template.CtaTemplate，实现回调函数：on_tick, on_trade, on_init 等。
动态资金更新与策略状态管理，确保策略在交易过程中能够实时调整资金分配，适应市场变化。
例如DynamicTickDoubleMaStrategy 使用快慢均线构建金叉/死叉信号，MacdDivergenceTickStrategy 基于 MACD 背离识别底部买点。</a:t>
            </a:r>
            <a:endParaRPr kumimoji="1" lang="en-US" altLang="zh-CN" sz="1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4483768" y="4337417"/>
            <a:ext cx="1352550" cy="135255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1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928175" y="4152368"/>
            <a:ext cx="1864880" cy="186488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1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1" y="2782921"/>
            <a:ext cx="5170714" cy="2959100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1" y="1814795"/>
            <a:ext cx="5170714" cy="814106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1178933" y="3439721"/>
            <a:ext cx="4140000" cy="0"/>
          </a:xfrm>
          <a:prstGeom prst="line">
            <a:avLst/>
          </a:prstGeom>
          <a:noFill/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3032459" y="2008517"/>
            <a:ext cx="426598" cy="426661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55371" y="3644981"/>
            <a:ext cx="4440464" cy="16178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回测引擎模块使用 vn.py 中的 BacktestingEngine，支持 Tick 模式，注入历史数据与策略类，执行 run_backtesting。
提供完整的回测流程控制，从数据加载到结果输出，支持多种策略的回测执行，确保回测结果的准确性和可靠性。
例如，通过设置引擎参数（如 vt_symbol, interval, start, end 等），可以灵活配置回测环境，满足不同策略的测试需求。</a:t>
            </a:r>
            <a:endParaRPr kumimoji="1" lang="en-US" altLang="zh-CN" sz="12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6348186" y="2782921"/>
            <a:ext cx="5170714" cy="2959100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348186" y="1815749"/>
            <a:ext cx="5170714" cy="813152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724023" y="2031893"/>
            <a:ext cx="419041" cy="379909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43156" y="3644981"/>
            <a:ext cx="4440464" cy="16178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GUI 交互界面模块采用 PySide6 实现，提供数据加载、策略选择、参数输入、图表展示等功能。
界面结构清晰，左侧为合约配置、起止时间选择、策略选择、参数输入，中间为按钮操作区和运行日志，右侧为四张图表（净值、回撤、日盈亏、盈亏分布）。
支持多线程加载数据与运行回测，确保界面响应流畅，提升用户体验。</a:t>
            </a:r>
            <a:endParaRPr kumimoji="1" lang="en-US" altLang="zh-CN" sz="12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cxnSp>
        <p:nvCxnSpPr>
          <p:cNvPr id="12" name="标题 1"/>
          <p:cNvCxnSpPr/>
          <p:nvPr/>
        </p:nvCxnSpPr>
        <p:spPr>
          <a:xfrm>
            <a:off x="6866718" y="3439721"/>
            <a:ext cx="4140000" cy="0"/>
          </a:xfrm>
          <a:prstGeom prst="line">
            <a:avLst/>
          </a:prstGeom>
          <a:noFill/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997014" y="2761716"/>
            <a:ext cx="4433286" cy="692797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回测引擎模块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750114" y="2761716"/>
            <a:ext cx="4433286" cy="6927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B59E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GUI 交互界面模块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7756" y="464345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9346" y="473870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4445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955" y="1196975"/>
            <a:ext cx="6240145" cy="177482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15" y="3068955"/>
            <a:ext cx="6191885" cy="3489960"/>
          </a:xfrm>
          <a:prstGeom prst="rect">
            <a:avLst/>
          </a:prstGeom>
        </p:spPr>
      </p:pic>
      <p:sp>
        <p:nvSpPr>
          <p:cNvPr id="26" name="标题 1"/>
          <p:cNvSpPr txBox="1"/>
          <p:nvPr/>
        </p:nvSpPr>
        <p:spPr>
          <a:xfrm>
            <a:off x="7225030" y="1187450"/>
            <a:ext cx="4199255" cy="821690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36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7679690" y="1268730"/>
            <a:ext cx="3479800" cy="6553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p>
            <a:pPr algn="ctr">
              <a:lnSpc>
                <a:spcPct val="130000"/>
              </a:lnSpc>
            </a:pPr>
            <a:r>
              <a:rPr kumimoji="1" lang="en-US" altLang="en-US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dolphindb_tick_feed.py</a:t>
            </a:r>
            <a:endParaRPr kumimoji="1" lang="en-US" altLang="en-US" sz="14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7225030" y="1988820"/>
            <a:ext cx="4210685" cy="982980"/>
          </a:xfrm>
          <a:prstGeom prst="roundRect">
            <a:avLst>
              <a:gd name="adj" fmla="val 6643"/>
            </a:avLst>
          </a:prstGeom>
          <a:solidFill>
            <a:schemeClr val="accent1">
              <a:lumMod val="20000"/>
              <a:lumOff val="80000"/>
              <a:alpha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392035" y="2204720"/>
            <a:ext cx="3941445" cy="10426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50000"/>
              </a:lnSpc>
            </a:pPr>
            <a:r>
              <a:rPr kumimoji="1" lang="zh-CN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功能简介：封装</a:t>
            </a:r>
            <a:r>
              <a:rPr kumimoji="1" lang="en-US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DolphinDB </a:t>
            </a:r>
            <a:r>
              <a:rPr kumimoji="1" lang="zh-CN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数据提取逻辑，将查询结果转化为</a:t>
            </a:r>
            <a:r>
              <a:rPr kumimoji="1" lang="en-US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vn.py </a:t>
            </a:r>
            <a:r>
              <a:rPr kumimoji="1" lang="zh-CN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的</a:t>
            </a:r>
            <a:r>
              <a:rPr kumimoji="1" lang="en-US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TickData </a:t>
            </a:r>
            <a:r>
              <a:rPr kumimoji="1" lang="zh-CN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对象。</a:t>
            </a:r>
            <a:endParaRPr kumimoji="1" lang="zh-CN" altLang="en-US" sz="1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7225030" y="3419475"/>
            <a:ext cx="4199255" cy="821690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36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7679690" y="3500755"/>
            <a:ext cx="3479800" cy="6553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p>
            <a:pPr algn="ctr">
              <a:lnSpc>
                <a:spcPct val="130000"/>
              </a:lnSpc>
            </a:pPr>
            <a:r>
              <a:rPr kumimoji="1" lang="en-US" altLang="en-US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strategies.py</a:t>
            </a:r>
            <a:endParaRPr kumimoji="1" lang="en-US" altLang="en-US" sz="14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32" name="标题 1"/>
          <p:cNvSpPr txBox="1"/>
          <p:nvPr/>
        </p:nvSpPr>
        <p:spPr>
          <a:xfrm>
            <a:off x="7225030" y="4220845"/>
            <a:ext cx="4210685" cy="982980"/>
          </a:xfrm>
          <a:prstGeom prst="roundRect">
            <a:avLst>
              <a:gd name="adj" fmla="val 6643"/>
            </a:avLst>
          </a:prstGeom>
          <a:solidFill>
            <a:schemeClr val="accent1">
              <a:lumMod val="20000"/>
              <a:lumOff val="80000"/>
              <a:alpha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392035" y="4436745"/>
            <a:ext cx="3941445" cy="10426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50000"/>
              </a:lnSpc>
            </a:pPr>
            <a:r>
              <a:rPr kumimoji="1" lang="zh-CN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功能简介：包含三个基于</a:t>
            </a:r>
            <a:r>
              <a:rPr kumimoji="1" lang="en-US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Tick </a:t>
            </a:r>
            <a:r>
              <a:rPr kumimoji="1" lang="zh-CN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数据的交易策略，均继承自</a:t>
            </a:r>
            <a:r>
              <a:rPr kumimoji="1" lang="en-US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CtaTemplate</a:t>
            </a:r>
            <a:r>
              <a:rPr kumimoji="1" lang="zh-CN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endParaRPr kumimoji="1" lang="zh-CN" altLang="en-US" sz="1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34" name="标题 1"/>
          <p:cNvSpPr txBox="1"/>
          <p:nvPr/>
        </p:nvSpPr>
        <p:spPr>
          <a:xfrm>
            <a:off x="839346" y="473870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44450"/>
            <a:ext cx="12192000" cy="6858000"/>
          </a:xfrm>
          <a:prstGeom prst="rect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49000"/>
                </a:schemeClr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75063" y="392345"/>
            <a:ext cx="7530200" cy="612000"/>
          </a:xfrm>
          <a:prstGeom prst="rect">
            <a:avLst/>
          </a:prstGeom>
          <a:gradFill>
            <a:gsLst>
              <a:gs pos="5000">
                <a:schemeClr val="bg1">
                  <a:lumMod val="95000"/>
                </a:schemeClr>
              </a:gs>
              <a:gs pos="84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44400" y="0"/>
            <a:ext cx="216000" cy="698810"/>
          </a:xfrm>
          <a:prstGeom prst="rect">
            <a:avLst/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7225030" y="1187450"/>
            <a:ext cx="4199255" cy="821690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36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7679690" y="1268730"/>
            <a:ext cx="3479800" cy="6553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p>
            <a:pPr algn="ctr">
              <a:lnSpc>
                <a:spcPct val="130000"/>
              </a:lnSpc>
            </a:pPr>
            <a:r>
              <a:rPr kumimoji="1" lang="en-US" altLang="en-US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tick_backtest_gui.py</a:t>
            </a:r>
            <a:endParaRPr kumimoji="1" lang="en-US" altLang="en-US" sz="14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7225030" y="1988820"/>
            <a:ext cx="4210685" cy="982980"/>
          </a:xfrm>
          <a:prstGeom prst="roundRect">
            <a:avLst>
              <a:gd name="adj" fmla="val 6643"/>
            </a:avLst>
          </a:prstGeom>
          <a:solidFill>
            <a:schemeClr val="accent1">
              <a:lumMod val="20000"/>
              <a:lumOff val="80000"/>
              <a:alpha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392035" y="2204720"/>
            <a:ext cx="3941445" cy="10426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50000"/>
              </a:lnSpc>
            </a:pPr>
            <a:r>
              <a:rPr kumimoji="1" lang="zh-CN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功能简介：构建主</a:t>
            </a:r>
            <a:r>
              <a:rPr kumimoji="1" lang="en-US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GUI </a:t>
            </a:r>
            <a:r>
              <a:rPr kumimoji="1" lang="zh-CN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界面，支持参数配置、策略选择、图形展示、数据加载、回测执行等。</a:t>
            </a:r>
            <a:endParaRPr kumimoji="1" lang="zh-CN" altLang="en-US" sz="1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7225030" y="3060700"/>
            <a:ext cx="4199255" cy="821690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36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7679690" y="3141980"/>
            <a:ext cx="3479800" cy="6553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p>
            <a:pPr algn="ctr">
              <a:lnSpc>
                <a:spcPct val="130000"/>
              </a:lnSpc>
            </a:pPr>
            <a:r>
              <a:rPr kumimoji="1" lang="en-US" altLang="en-US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config.py</a:t>
            </a:r>
            <a:endParaRPr kumimoji="1" lang="en-US" altLang="en-US" sz="14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32" name="标题 1"/>
          <p:cNvSpPr txBox="1"/>
          <p:nvPr/>
        </p:nvSpPr>
        <p:spPr>
          <a:xfrm>
            <a:off x="7225030" y="3862070"/>
            <a:ext cx="4210685" cy="982980"/>
          </a:xfrm>
          <a:prstGeom prst="roundRect">
            <a:avLst>
              <a:gd name="adj" fmla="val 6643"/>
            </a:avLst>
          </a:prstGeom>
          <a:solidFill>
            <a:schemeClr val="accent1">
              <a:lumMod val="20000"/>
              <a:lumOff val="80000"/>
              <a:alpha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7392035" y="4077970"/>
            <a:ext cx="3941445" cy="10426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50000"/>
              </a:lnSpc>
            </a:pPr>
            <a:r>
              <a:rPr kumimoji="1" lang="zh-CN" altLang="en-US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功能简介：配置数据库连接参数，仅定义常量，无函数与类。</a:t>
            </a:r>
            <a:endParaRPr kumimoji="1" lang="zh-CN" altLang="en-US" sz="1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955" y="1268730"/>
            <a:ext cx="6293485" cy="52216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0190" y="5070475"/>
            <a:ext cx="4953000" cy="1417320"/>
          </a:xfrm>
          <a:prstGeom prst="rect">
            <a:avLst/>
          </a:prstGeom>
        </p:spPr>
      </p:pic>
      <p:sp>
        <p:nvSpPr>
          <p:cNvPr id="5" name="标题 1"/>
          <p:cNvSpPr txBox="1"/>
          <p:nvPr/>
        </p:nvSpPr>
        <p:spPr>
          <a:xfrm>
            <a:off x="839346" y="473870"/>
            <a:ext cx="10701144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24405" y="396434"/>
            <a:ext cx="11343190" cy="6065134"/>
          </a:xfrm>
          <a:custGeom>
            <a:avLst/>
            <a:gdLst>
              <a:gd name="connsiteX0" fmla="*/ 332256 w 11343190"/>
              <a:gd name="connsiteY0" fmla="*/ 0 h 6065134"/>
              <a:gd name="connsiteX1" fmla="*/ 5422468 w 11343190"/>
              <a:gd name="connsiteY1" fmla="*/ 0 h 6065134"/>
              <a:gd name="connsiteX2" fmla="*/ 5570603 w 11343190"/>
              <a:gd name="connsiteY2" fmla="*/ 274127 h 6065134"/>
              <a:gd name="connsiteX3" fmla="*/ 11106264 w 11343190"/>
              <a:gd name="connsiteY3" fmla="*/ 274127 h 6065134"/>
              <a:gd name="connsiteX4" fmla="*/ 11343190 w 11343190"/>
              <a:gd name="connsiteY4" fmla="*/ 447378 h 6065134"/>
              <a:gd name="connsiteX5" fmla="*/ 11343190 w 11343190"/>
              <a:gd name="connsiteY5" fmla="*/ 5768939 h 6065134"/>
              <a:gd name="connsiteX6" fmla="*/ 10989417 w 11343190"/>
              <a:gd name="connsiteY6" fmla="*/ 6065134 h 6065134"/>
              <a:gd name="connsiteX7" fmla="*/ 3072908 w 11343190"/>
              <a:gd name="connsiteY7" fmla="*/ 6065134 h 6065134"/>
              <a:gd name="connsiteX8" fmla="*/ 2950852 w 11343190"/>
              <a:gd name="connsiteY8" fmla="*/ 5839267 h 6065134"/>
              <a:gd name="connsiteX9" fmla="*/ 199101 w 11343190"/>
              <a:gd name="connsiteY9" fmla="*/ 5839267 h 6065134"/>
              <a:gd name="connsiteX10" fmla="*/ 0 w 11343190"/>
              <a:gd name="connsiteY10" fmla="*/ 5624871 h 6065134"/>
              <a:gd name="connsiteX11" fmla="*/ 0 w 11343190"/>
              <a:gd name="connsiteY11" fmla="*/ 278180 h 6065134"/>
            </a:gdLst>
            <a:ahLst/>
            <a:cxnLst/>
            <a:rect l="l" t="t" r="r" b="b"/>
            <a:pathLst>
              <a:path w="11343190" h="6065134">
                <a:moveTo>
                  <a:pt x="332256" y="0"/>
                </a:moveTo>
                <a:lnTo>
                  <a:pt x="5422468" y="0"/>
                </a:lnTo>
                <a:lnTo>
                  <a:pt x="5570603" y="274127"/>
                </a:lnTo>
                <a:lnTo>
                  <a:pt x="11106264" y="274127"/>
                </a:lnTo>
                <a:lnTo>
                  <a:pt x="11343190" y="447378"/>
                </a:lnTo>
                <a:lnTo>
                  <a:pt x="11343190" y="5768939"/>
                </a:lnTo>
                <a:lnTo>
                  <a:pt x="10989417" y="6065134"/>
                </a:lnTo>
                <a:lnTo>
                  <a:pt x="3072908" y="6065134"/>
                </a:lnTo>
                <a:lnTo>
                  <a:pt x="2950852" y="5839267"/>
                </a:lnTo>
                <a:lnTo>
                  <a:pt x="199101" y="5839267"/>
                </a:lnTo>
                <a:lnTo>
                  <a:pt x="0" y="5624871"/>
                </a:lnTo>
                <a:lnTo>
                  <a:pt x="0" y="27818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5000"/>
                </a:schemeClr>
              </a:gs>
              <a:gs pos="27000">
                <a:schemeClr val="accent2">
                  <a:lumMod val="100000"/>
                  <a:alpha val="30000"/>
                </a:schemeClr>
              </a:gs>
              <a:gs pos="75000">
                <a:schemeClr val="accent2">
                  <a:lumMod val="100000"/>
                  <a:alpha val="3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0"/>
          </a:gradFill>
          <a:ln w="1905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943600" y="396432"/>
            <a:ext cx="5600700" cy="172527"/>
          </a:xfrm>
          <a:prstGeom prst="parallelogram">
            <a:avLst>
              <a:gd name="adj" fmla="val 5861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943600" y="5924742"/>
            <a:ext cx="5836921" cy="544444"/>
          </a:xfrm>
          <a:custGeom>
            <a:avLst/>
            <a:gdLst>
              <a:gd name="connsiteX0" fmla="*/ 1 w 5836921"/>
              <a:gd name="connsiteY0" fmla="*/ 544444 h 544444"/>
              <a:gd name="connsiteX1" fmla="*/ 0 w 5836921"/>
              <a:gd name="connsiteY1" fmla="*/ 296751 h 544444"/>
              <a:gd name="connsiteX2" fmla="*/ 352277 w 5836921"/>
              <a:gd name="connsiteY2" fmla="*/ 1155 h 544444"/>
              <a:gd name="connsiteX3" fmla="*/ 357491 w 5836921"/>
              <a:gd name="connsiteY3" fmla="*/ 1155 h 544444"/>
              <a:gd name="connsiteX4" fmla="*/ 358308 w 5836921"/>
              <a:gd name="connsiteY4" fmla="*/ 0 h 544444"/>
              <a:gd name="connsiteX5" fmla="*/ 5836921 w 5836921"/>
              <a:gd name="connsiteY5" fmla="*/ 0 h 544444"/>
              <a:gd name="connsiteX6" fmla="*/ 5714834 w 5836921"/>
              <a:gd name="connsiteY6" fmla="*/ 172527 h 544444"/>
              <a:gd name="connsiteX7" fmla="*/ 443235 w 5836921"/>
              <a:gd name="connsiteY7" fmla="*/ 172527 h 544444"/>
            </a:gdLst>
            <a:ahLst/>
            <a:cxnLst/>
            <a:rect l="l" t="t" r="r" b="b"/>
            <a:pathLst>
              <a:path w="5836921" h="544444">
                <a:moveTo>
                  <a:pt x="1" y="544444"/>
                </a:moveTo>
                <a:lnTo>
                  <a:pt x="0" y="296751"/>
                </a:lnTo>
                <a:lnTo>
                  <a:pt x="352277" y="1155"/>
                </a:lnTo>
                <a:lnTo>
                  <a:pt x="357491" y="1155"/>
                </a:lnTo>
                <a:lnTo>
                  <a:pt x="358308" y="0"/>
                </a:lnTo>
                <a:lnTo>
                  <a:pt x="5836921" y="0"/>
                </a:lnTo>
                <a:lnTo>
                  <a:pt x="5714834" y="172527"/>
                </a:lnTo>
                <a:lnTo>
                  <a:pt x="443235" y="17252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163300" y="670560"/>
            <a:ext cx="601980" cy="464820"/>
          </a:xfrm>
          <a:custGeom>
            <a:avLst/>
            <a:gdLst>
              <a:gd name="connsiteX0" fmla="*/ 0 w 601980"/>
              <a:gd name="connsiteY0" fmla="*/ 0 h 464820"/>
              <a:gd name="connsiteX1" fmla="*/ 350520 w 601980"/>
              <a:gd name="connsiteY1" fmla="*/ 0 h 464820"/>
              <a:gd name="connsiteX2" fmla="*/ 601980 w 601980"/>
              <a:gd name="connsiteY2" fmla="*/ 190500 h 464820"/>
              <a:gd name="connsiteX3" fmla="*/ 601980 w 601980"/>
              <a:gd name="connsiteY3" fmla="*/ 464820 h 464820"/>
            </a:gdLst>
            <a:ahLst/>
            <a:cxnLst/>
            <a:rect l="l" t="t" r="r" b="b"/>
            <a:pathLst>
              <a:path w="601980" h="464820">
                <a:moveTo>
                  <a:pt x="0" y="0"/>
                </a:moveTo>
                <a:lnTo>
                  <a:pt x="350520" y="0"/>
                </a:lnTo>
                <a:lnTo>
                  <a:pt x="601980" y="190500"/>
                </a:lnTo>
                <a:lnTo>
                  <a:pt x="601980" y="464820"/>
                </a:lnTo>
              </a:path>
            </a:pathLst>
          </a:custGeom>
          <a:noFill/>
          <a:ln w="50800" cap="sq"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9200000">
            <a:off x="320624" y="436397"/>
            <a:ext cx="427581" cy="57780"/>
          </a:xfrm>
          <a:prstGeom prst="trapezoid">
            <a:avLst>
              <a:gd name="adj" fmla="val 80348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28913" y="6284595"/>
            <a:ext cx="2810169" cy="185765"/>
          </a:xfrm>
          <a:custGeom>
            <a:avLst/>
            <a:gdLst>
              <a:gd name="connsiteX0" fmla="*/ 194432 w 2810169"/>
              <a:gd name="connsiteY0" fmla="*/ 0 h 185765"/>
              <a:gd name="connsiteX1" fmla="*/ 109391 w 2810169"/>
              <a:gd name="connsiteY1" fmla="*/ 0 h 185765"/>
              <a:gd name="connsiteX2" fmla="*/ 0 w 2810169"/>
              <a:gd name="connsiteY2" fmla="*/ 185765 h 185765"/>
              <a:gd name="connsiteX3" fmla="*/ 85041 w 2810169"/>
              <a:gd name="connsiteY3" fmla="*/ 185765 h 185765"/>
              <a:gd name="connsiteX4" fmla="*/ 339746 w 2810169"/>
              <a:gd name="connsiteY4" fmla="*/ 0 h 185765"/>
              <a:gd name="connsiteX5" fmla="*/ 254705 w 2810169"/>
              <a:gd name="connsiteY5" fmla="*/ 0 h 185765"/>
              <a:gd name="connsiteX6" fmla="*/ 145314 w 2810169"/>
              <a:gd name="connsiteY6" fmla="*/ 185765 h 185765"/>
              <a:gd name="connsiteX7" fmla="*/ 230355 w 2810169"/>
              <a:gd name="connsiteY7" fmla="*/ 185765 h 185765"/>
              <a:gd name="connsiteX8" fmla="*/ 485065 w 2810169"/>
              <a:gd name="connsiteY8" fmla="*/ 0 h 185765"/>
              <a:gd name="connsiteX9" fmla="*/ 400024 w 2810169"/>
              <a:gd name="connsiteY9" fmla="*/ 0 h 185765"/>
              <a:gd name="connsiteX10" fmla="*/ 290633 w 2810169"/>
              <a:gd name="connsiteY10" fmla="*/ 185765 h 185765"/>
              <a:gd name="connsiteX11" fmla="*/ 375674 w 2810169"/>
              <a:gd name="connsiteY11" fmla="*/ 185765 h 185765"/>
              <a:gd name="connsiteX12" fmla="*/ 630384 w 2810169"/>
              <a:gd name="connsiteY12" fmla="*/ 0 h 185765"/>
              <a:gd name="connsiteX13" fmla="*/ 545343 w 2810169"/>
              <a:gd name="connsiteY13" fmla="*/ 0 h 185765"/>
              <a:gd name="connsiteX14" fmla="*/ 435952 w 2810169"/>
              <a:gd name="connsiteY14" fmla="*/ 185765 h 185765"/>
              <a:gd name="connsiteX15" fmla="*/ 520993 w 2810169"/>
              <a:gd name="connsiteY15" fmla="*/ 185765 h 185765"/>
              <a:gd name="connsiteX16" fmla="*/ 775703 w 2810169"/>
              <a:gd name="connsiteY16" fmla="*/ 0 h 185765"/>
              <a:gd name="connsiteX17" fmla="*/ 690662 w 2810169"/>
              <a:gd name="connsiteY17" fmla="*/ 0 h 185765"/>
              <a:gd name="connsiteX18" fmla="*/ 581271 w 2810169"/>
              <a:gd name="connsiteY18" fmla="*/ 185765 h 185765"/>
              <a:gd name="connsiteX19" fmla="*/ 666312 w 2810169"/>
              <a:gd name="connsiteY19" fmla="*/ 185765 h 185765"/>
              <a:gd name="connsiteX20" fmla="*/ 921022 w 2810169"/>
              <a:gd name="connsiteY20" fmla="*/ 0 h 185765"/>
              <a:gd name="connsiteX21" fmla="*/ 835981 w 2810169"/>
              <a:gd name="connsiteY21" fmla="*/ 0 h 185765"/>
              <a:gd name="connsiteX22" fmla="*/ 726590 w 2810169"/>
              <a:gd name="connsiteY22" fmla="*/ 185765 h 185765"/>
              <a:gd name="connsiteX23" fmla="*/ 811631 w 2810169"/>
              <a:gd name="connsiteY23" fmla="*/ 185765 h 185765"/>
              <a:gd name="connsiteX24" fmla="*/ 1066341 w 2810169"/>
              <a:gd name="connsiteY24" fmla="*/ 0 h 185765"/>
              <a:gd name="connsiteX25" fmla="*/ 981300 w 2810169"/>
              <a:gd name="connsiteY25" fmla="*/ 0 h 185765"/>
              <a:gd name="connsiteX26" fmla="*/ 871909 w 2810169"/>
              <a:gd name="connsiteY26" fmla="*/ 185765 h 185765"/>
              <a:gd name="connsiteX27" fmla="*/ 956950 w 2810169"/>
              <a:gd name="connsiteY27" fmla="*/ 185765 h 185765"/>
              <a:gd name="connsiteX28" fmla="*/ 1211660 w 2810169"/>
              <a:gd name="connsiteY28" fmla="*/ 0 h 185765"/>
              <a:gd name="connsiteX29" fmla="*/ 1126619 w 2810169"/>
              <a:gd name="connsiteY29" fmla="*/ 0 h 185765"/>
              <a:gd name="connsiteX30" fmla="*/ 1017228 w 2810169"/>
              <a:gd name="connsiteY30" fmla="*/ 185765 h 185765"/>
              <a:gd name="connsiteX31" fmla="*/ 1102269 w 2810169"/>
              <a:gd name="connsiteY31" fmla="*/ 185765 h 185765"/>
              <a:gd name="connsiteX32" fmla="*/ 1356979 w 2810169"/>
              <a:gd name="connsiteY32" fmla="*/ 0 h 185765"/>
              <a:gd name="connsiteX33" fmla="*/ 1271938 w 2810169"/>
              <a:gd name="connsiteY33" fmla="*/ 0 h 185765"/>
              <a:gd name="connsiteX34" fmla="*/ 1162547 w 2810169"/>
              <a:gd name="connsiteY34" fmla="*/ 185765 h 185765"/>
              <a:gd name="connsiteX35" fmla="*/ 1247588 w 2810169"/>
              <a:gd name="connsiteY35" fmla="*/ 185765 h 185765"/>
              <a:gd name="connsiteX36" fmla="*/ 1502298 w 2810169"/>
              <a:gd name="connsiteY36" fmla="*/ 0 h 185765"/>
              <a:gd name="connsiteX37" fmla="*/ 1417257 w 2810169"/>
              <a:gd name="connsiteY37" fmla="*/ 0 h 185765"/>
              <a:gd name="connsiteX38" fmla="*/ 1307866 w 2810169"/>
              <a:gd name="connsiteY38" fmla="*/ 185765 h 185765"/>
              <a:gd name="connsiteX39" fmla="*/ 1392907 w 2810169"/>
              <a:gd name="connsiteY39" fmla="*/ 185765 h 185765"/>
              <a:gd name="connsiteX40" fmla="*/ 1647617 w 2810169"/>
              <a:gd name="connsiteY40" fmla="*/ 0 h 185765"/>
              <a:gd name="connsiteX41" fmla="*/ 1562576 w 2810169"/>
              <a:gd name="connsiteY41" fmla="*/ 0 h 185765"/>
              <a:gd name="connsiteX42" fmla="*/ 1453185 w 2810169"/>
              <a:gd name="connsiteY42" fmla="*/ 185765 h 185765"/>
              <a:gd name="connsiteX43" fmla="*/ 1538226 w 2810169"/>
              <a:gd name="connsiteY43" fmla="*/ 185765 h 185765"/>
              <a:gd name="connsiteX44" fmla="*/ 1792936 w 2810169"/>
              <a:gd name="connsiteY44" fmla="*/ 0 h 185765"/>
              <a:gd name="connsiteX45" fmla="*/ 1707895 w 2810169"/>
              <a:gd name="connsiteY45" fmla="*/ 0 h 185765"/>
              <a:gd name="connsiteX46" fmla="*/ 1598504 w 2810169"/>
              <a:gd name="connsiteY46" fmla="*/ 185765 h 185765"/>
              <a:gd name="connsiteX47" fmla="*/ 1683545 w 2810169"/>
              <a:gd name="connsiteY47" fmla="*/ 185765 h 185765"/>
              <a:gd name="connsiteX48" fmla="*/ 1938255 w 2810169"/>
              <a:gd name="connsiteY48" fmla="*/ 0 h 185765"/>
              <a:gd name="connsiteX49" fmla="*/ 1853214 w 2810169"/>
              <a:gd name="connsiteY49" fmla="*/ 0 h 185765"/>
              <a:gd name="connsiteX50" fmla="*/ 1743823 w 2810169"/>
              <a:gd name="connsiteY50" fmla="*/ 185765 h 185765"/>
              <a:gd name="connsiteX51" fmla="*/ 1828864 w 2810169"/>
              <a:gd name="connsiteY51" fmla="*/ 185765 h 185765"/>
              <a:gd name="connsiteX52" fmla="*/ 2083574 w 2810169"/>
              <a:gd name="connsiteY52" fmla="*/ 0 h 185765"/>
              <a:gd name="connsiteX53" fmla="*/ 1998533 w 2810169"/>
              <a:gd name="connsiteY53" fmla="*/ 0 h 185765"/>
              <a:gd name="connsiteX54" fmla="*/ 1889142 w 2810169"/>
              <a:gd name="connsiteY54" fmla="*/ 185765 h 185765"/>
              <a:gd name="connsiteX55" fmla="*/ 1974183 w 2810169"/>
              <a:gd name="connsiteY55" fmla="*/ 185765 h 185765"/>
              <a:gd name="connsiteX56" fmla="*/ 2228893 w 2810169"/>
              <a:gd name="connsiteY56" fmla="*/ 0 h 185765"/>
              <a:gd name="connsiteX57" fmla="*/ 2143852 w 2810169"/>
              <a:gd name="connsiteY57" fmla="*/ 0 h 185765"/>
              <a:gd name="connsiteX58" fmla="*/ 2034461 w 2810169"/>
              <a:gd name="connsiteY58" fmla="*/ 185765 h 185765"/>
              <a:gd name="connsiteX59" fmla="*/ 2119502 w 2810169"/>
              <a:gd name="connsiteY59" fmla="*/ 185765 h 185765"/>
              <a:gd name="connsiteX60" fmla="*/ 2374212 w 2810169"/>
              <a:gd name="connsiteY60" fmla="*/ 0 h 185765"/>
              <a:gd name="connsiteX61" fmla="*/ 2289171 w 2810169"/>
              <a:gd name="connsiteY61" fmla="*/ 0 h 185765"/>
              <a:gd name="connsiteX62" fmla="*/ 2179780 w 2810169"/>
              <a:gd name="connsiteY62" fmla="*/ 185765 h 185765"/>
              <a:gd name="connsiteX63" fmla="*/ 2264821 w 2810169"/>
              <a:gd name="connsiteY63" fmla="*/ 185765 h 185765"/>
              <a:gd name="connsiteX64" fmla="*/ 2519531 w 2810169"/>
              <a:gd name="connsiteY64" fmla="*/ 0 h 185765"/>
              <a:gd name="connsiteX65" fmla="*/ 2434490 w 2810169"/>
              <a:gd name="connsiteY65" fmla="*/ 0 h 185765"/>
              <a:gd name="connsiteX66" fmla="*/ 2325099 w 2810169"/>
              <a:gd name="connsiteY66" fmla="*/ 185765 h 185765"/>
              <a:gd name="connsiteX67" fmla="*/ 2410140 w 2810169"/>
              <a:gd name="connsiteY67" fmla="*/ 185765 h 185765"/>
              <a:gd name="connsiteX68" fmla="*/ 2664850 w 2810169"/>
              <a:gd name="connsiteY68" fmla="*/ 0 h 185765"/>
              <a:gd name="connsiteX69" fmla="*/ 2579809 w 2810169"/>
              <a:gd name="connsiteY69" fmla="*/ 0 h 185765"/>
              <a:gd name="connsiteX70" fmla="*/ 2470418 w 2810169"/>
              <a:gd name="connsiteY70" fmla="*/ 185765 h 185765"/>
              <a:gd name="connsiteX71" fmla="*/ 2555459 w 2810169"/>
              <a:gd name="connsiteY71" fmla="*/ 185765 h 185765"/>
              <a:gd name="connsiteX72" fmla="*/ 2810169 w 2810169"/>
              <a:gd name="connsiteY72" fmla="*/ 0 h 185765"/>
              <a:gd name="connsiteX73" fmla="*/ 2725128 w 2810169"/>
              <a:gd name="connsiteY73" fmla="*/ 0 h 185765"/>
              <a:gd name="connsiteX74" fmla="*/ 2615737 w 2810169"/>
              <a:gd name="connsiteY74" fmla="*/ 185765 h 185765"/>
              <a:gd name="connsiteX75" fmla="*/ 2700778 w 2810169"/>
              <a:gd name="connsiteY75" fmla="*/ 185765 h 185765"/>
            </a:gdLst>
            <a:ahLst/>
            <a:cxnLst/>
            <a:rect l="l" t="t" r="r" b="b"/>
            <a:pathLst>
              <a:path w="2810169" h="185765">
                <a:moveTo>
                  <a:pt x="194432" y="0"/>
                </a:moveTo>
                <a:lnTo>
                  <a:pt x="109391" y="0"/>
                </a:lnTo>
                <a:lnTo>
                  <a:pt x="0" y="185765"/>
                </a:lnTo>
                <a:lnTo>
                  <a:pt x="85041" y="185765"/>
                </a:lnTo>
                <a:close/>
                <a:moveTo>
                  <a:pt x="339746" y="0"/>
                </a:moveTo>
                <a:lnTo>
                  <a:pt x="254705" y="0"/>
                </a:lnTo>
                <a:lnTo>
                  <a:pt x="145314" y="185765"/>
                </a:lnTo>
                <a:lnTo>
                  <a:pt x="230355" y="185765"/>
                </a:lnTo>
                <a:close/>
                <a:moveTo>
                  <a:pt x="485065" y="0"/>
                </a:moveTo>
                <a:lnTo>
                  <a:pt x="400024" y="0"/>
                </a:lnTo>
                <a:lnTo>
                  <a:pt x="290633" y="185765"/>
                </a:lnTo>
                <a:lnTo>
                  <a:pt x="375674" y="185765"/>
                </a:lnTo>
                <a:close/>
                <a:moveTo>
                  <a:pt x="630384" y="0"/>
                </a:moveTo>
                <a:lnTo>
                  <a:pt x="545343" y="0"/>
                </a:lnTo>
                <a:lnTo>
                  <a:pt x="435952" y="185765"/>
                </a:lnTo>
                <a:lnTo>
                  <a:pt x="520993" y="185765"/>
                </a:lnTo>
                <a:close/>
                <a:moveTo>
                  <a:pt x="775703" y="0"/>
                </a:moveTo>
                <a:lnTo>
                  <a:pt x="690662" y="0"/>
                </a:lnTo>
                <a:lnTo>
                  <a:pt x="581271" y="185765"/>
                </a:lnTo>
                <a:lnTo>
                  <a:pt x="666312" y="185765"/>
                </a:lnTo>
                <a:close/>
                <a:moveTo>
                  <a:pt x="921022" y="0"/>
                </a:moveTo>
                <a:lnTo>
                  <a:pt x="835981" y="0"/>
                </a:lnTo>
                <a:lnTo>
                  <a:pt x="726590" y="185765"/>
                </a:lnTo>
                <a:lnTo>
                  <a:pt x="811631" y="185765"/>
                </a:lnTo>
                <a:close/>
                <a:moveTo>
                  <a:pt x="1066341" y="0"/>
                </a:moveTo>
                <a:lnTo>
                  <a:pt x="981300" y="0"/>
                </a:lnTo>
                <a:lnTo>
                  <a:pt x="871909" y="185765"/>
                </a:lnTo>
                <a:lnTo>
                  <a:pt x="956950" y="185765"/>
                </a:lnTo>
                <a:close/>
                <a:moveTo>
                  <a:pt x="1211660" y="0"/>
                </a:moveTo>
                <a:lnTo>
                  <a:pt x="1126619" y="0"/>
                </a:lnTo>
                <a:lnTo>
                  <a:pt x="1017228" y="185765"/>
                </a:lnTo>
                <a:lnTo>
                  <a:pt x="1102269" y="185765"/>
                </a:lnTo>
                <a:close/>
                <a:moveTo>
                  <a:pt x="1356979" y="0"/>
                </a:moveTo>
                <a:lnTo>
                  <a:pt x="1271938" y="0"/>
                </a:lnTo>
                <a:lnTo>
                  <a:pt x="1162547" y="185765"/>
                </a:lnTo>
                <a:lnTo>
                  <a:pt x="1247588" y="185765"/>
                </a:lnTo>
                <a:close/>
                <a:moveTo>
                  <a:pt x="1502298" y="0"/>
                </a:moveTo>
                <a:lnTo>
                  <a:pt x="1417257" y="0"/>
                </a:lnTo>
                <a:lnTo>
                  <a:pt x="1307866" y="185765"/>
                </a:lnTo>
                <a:lnTo>
                  <a:pt x="1392907" y="185765"/>
                </a:lnTo>
                <a:close/>
                <a:moveTo>
                  <a:pt x="1647617" y="0"/>
                </a:moveTo>
                <a:lnTo>
                  <a:pt x="1562576" y="0"/>
                </a:lnTo>
                <a:lnTo>
                  <a:pt x="1453185" y="185765"/>
                </a:lnTo>
                <a:lnTo>
                  <a:pt x="1538226" y="185765"/>
                </a:lnTo>
                <a:close/>
                <a:moveTo>
                  <a:pt x="1792936" y="0"/>
                </a:moveTo>
                <a:lnTo>
                  <a:pt x="1707895" y="0"/>
                </a:lnTo>
                <a:lnTo>
                  <a:pt x="1598504" y="185765"/>
                </a:lnTo>
                <a:lnTo>
                  <a:pt x="1683545" y="185765"/>
                </a:lnTo>
                <a:close/>
                <a:moveTo>
                  <a:pt x="1938255" y="0"/>
                </a:moveTo>
                <a:lnTo>
                  <a:pt x="1853214" y="0"/>
                </a:lnTo>
                <a:lnTo>
                  <a:pt x="1743823" y="185765"/>
                </a:lnTo>
                <a:lnTo>
                  <a:pt x="1828864" y="185765"/>
                </a:lnTo>
                <a:close/>
                <a:moveTo>
                  <a:pt x="2083574" y="0"/>
                </a:moveTo>
                <a:lnTo>
                  <a:pt x="1998533" y="0"/>
                </a:lnTo>
                <a:lnTo>
                  <a:pt x="1889142" y="185765"/>
                </a:lnTo>
                <a:lnTo>
                  <a:pt x="1974183" y="185765"/>
                </a:lnTo>
                <a:close/>
                <a:moveTo>
                  <a:pt x="2228893" y="0"/>
                </a:moveTo>
                <a:lnTo>
                  <a:pt x="2143852" y="0"/>
                </a:lnTo>
                <a:lnTo>
                  <a:pt x="2034461" y="185765"/>
                </a:lnTo>
                <a:lnTo>
                  <a:pt x="2119502" y="185765"/>
                </a:lnTo>
                <a:close/>
                <a:moveTo>
                  <a:pt x="2374212" y="0"/>
                </a:moveTo>
                <a:lnTo>
                  <a:pt x="2289171" y="0"/>
                </a:lnTo>
                <a:lnTo>
                  <a:pt x="2179780" y="185765"/>
                </a:lnTo>
                <a:lnTo>
                  <a:pt x="2264821" y="185765"/>
                </a:lnTo>
                <a:close/>
                <a:moveTo>
                  <a:pt x="2519531" y="0"/>
                </a:moveTo>
                <a:lnTo>
                  <a:pt x="2434490" y="0"/>
                </a:lnTo>
                <a:lnTo>
                  <a:pt x="2325099" y="185765"/>
                </a:lnTo>
                <a:lnTo>
                  <a:pt x="2410140" y="185765"/>
                </a:lnTo>
                <a:close/>
                <a:moveTo>
                  <a:pt x="2664850" y="0"/>
                </a:moveTo>
                <a:lnTo>
                  <a:pt x="2579809" y="0"/>
                </a:lnTo>
                <a:lnTo>
                  <a:pt x="2470418" y="185765"/>
                </a:lnTo>
                <a:lnTo>
                  <a:pt x="2555459" y="185765"/>
                </a:lnTo>
                <a:close/>
                <a:moveTo>
                  <a:pt x="2810169" y="0"/>
                </a:moveTo>
                <a:lnTo>
                  <a:pt x="2725128" y="0"/>
                </a:lnTo>
                <a:lnTo>
                  <a:pt x="2615737" y="185765"/>
                </a:lnTo>
                <a:lnTo>
                  <a:pt x="2700778" y="185765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2910" y="5699760"/>
            <a:ext cx="853440" cy="533400"/>
          </a:xfrm>
          <a:custGeom>
            <a:avLst/>
            <a:gdLst>
              <a:gd name="connsiteX0" fmla="*/ 0 w 853440"/>
              <a:gd name="connsiteY0" fmla="*/ 0 h 518160"/>
              <a:gd name="connsiteX1" fmla="*/ 0 w 853440"/>
              <a:gd name="connsiteY1" fmla="*/ 316230 h 518160"/>
              <a:gd name="connsiteX2" fmla="*/ 201930 w 853440"/>
              <a:gd name="connsiteY2" fmla="*/ 518160 h 518160"/>
              <a:gd name="connsiteX3" fmla="*/ 853440 w 853440"/>
              <a:gd name="connsiteY3" fmla="*/ 518160 h 518160"/>
            </a:gdLst>
            <a:ahLst/>
            <a:cxnLst/>
            <a:rect l="l" t="t" r="r" b="b"/>
            <a:pathLst>
              <a:path w="853440" h="518160">
                <a:moveTo>
                  <a:pt x="0" y="0"/>
                </a:moveTo>
                <a:lnTo>
                  <a:pt x="0" y="316230"/>
                </a:lnTo>
                <a:lnTo>
                  <a:pt x="201930" y="518160"/>
                </a:lnTo>
                <a:lnTo>
                  <a:pt x="853440" y="518160"/>
                </a:lnTo>
              </a:path>
            </a:pathLst>
          </a:custGeom>
          <a:noFill/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504762" y="6294119"/>
            <a:ext cx="2511228" cy="129555"/>
          </a:xfrm>
          <a:prstGeom prst="parallelogram">
            <a:avLst>
              <a:gd name="adj" fmla="val 69923"/>
            </a:avLst>
          </a:prstGeom>
          <a:gradFill>
            <a:gsLst>
              <a:gs pos="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54091" y="1234440"/>
            <a:ext cx="4207439" cy="4805256"/>
          </a:xfrm>
          <a:prstGeom prst="snip2DiagRect">
            <a:avLst>
              <a:gd name="adj1" fmla="val 0"/>
              <a:gd name="adj2" fmla="val 5042"/>
            </a:avLst>
          </a:prstGeom>
          <a:gradFill>
            <a:gsLst>
              <a:gs pos="0">
                <a:schemeClr val="accent2"/>
              </a:gs>
              <a:gs pos="15000">
                <a:schemeClr val="accent1">
                  <a:alpha val="20000"/>
                </a:schemeClr>
              </a:gs>
              <a:gs pos="85000">
                <a:schemeClr val="accent1">
                  <a:alpha val="20000"/>
                </a:schemeClr>
              </a:gs>
              <a:gs pos="100000">
                <a:schemeClr val="accent2"/>
              </a:gs>
            </a:gsLst>
            <a:lin ang="10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42766" y="3024678"/>
            <a:ext cx="5995143" cy="19326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100">
                <a:ln w="254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核心模块详解</a:t>
            </a:r>
            <a:endParaRPr kumimoji="1" lang="zh-CN" alt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">
            <a:alphaModFix amt="100000"/>
          </a:blip>
          <a:srcRect l="28234" t="8712" r="26827" b="14800"/>
          <a:stretch>
            <a:fillRect/>
          </a:stretch>
        </p:blipFill>
        <p:spPr>
          <a:xfrm>
            <a:off x="1057644" y="1565495"/>
            <a:ext cx="3615315" cy="4102284"/>
          </a:xfrm>
          <a:custGeom>
            <a:avLst/>
            <a:gdLst>
              <a:gd name="connsiteX0" fmla="*/ 0 w 3615315"/>
              <a:gd name="connsiteY0" fmla="*/ 0 h 4102284"/>
              <a:gd name="connsiteX1" fmla="*/ 3615315 w 3615315"/>
              <a:gd name="connsiteY1" fmla="*/ 0 h 4102284"/>
              <a:gd name="connsiteX2" fmla="*/ 3615315 w 3615315"/>
              <a:gd name="connsiteY2" fmla="*/ 4102284 h 4102284"/>
              <a:gd name="connsiteX3" fmla="*/ 0 w 3615315"/>
              <a:gd name="connsiteY3" fmla="*/ 4102284 h 4102284"/>
            </a:gdLst>
            <a:ahLst/>
            <a:cxnLst/>
            <a:rect l="l" t="t" r="r" b="b"/>
            <a:pathLst>
              <a:path w="3615315" h="4102284">
                <a:moveTo>
                  <a:pt x="0" y="0"/>
                </a:moveTo>
                <a:lnTo>
                  <a:pt x="3615315" y="0"/>
                </a:lnTo>
                <a:lnTo>
                  <a:pt x="3615315" y="4102284"/>
                </a:lnTo>
                <a:lnTo>
                  <a:pt x="0" y="410228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>
            <a:off x="5429167" y="1925997"/>
            <a:ext cx="2703548" cy="92227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7000">
                <a:ln w="12700">
                  <a:noFill/>
                </a:ln>
                <a:gradFill>
                  <a:gsLst>
                    <a:gs pos="0">
                      <a:srgbClr val="D5DEFA">
                        <a:alpha val="100000"/>
                      </a:srgbClr>
                    </a:gs>
                    <a:gs pos="100000">
                      <a:srgbClr val="2B59E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05049" y="-688"/>
            <a:ext cx="1601327" cy="28562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7000">
                <a:ln w="12700">
                  <a:noFill/>
                </a:ln>
                <a:gradFill>
                  <a:gsLst>
                    <a:gs pos="0">
                      <a:srgbClr val="D5DEFA">
                        <a:alpha val="100000"/>
                      </a:srgbClr>
                    </a:gs>
                    <a:gs pos="100000">
                      <a:srgbClr val="2B59E6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779750" y="776224"/>
            <a:ext cx="4535962" cy="142159"/>
          </a:xfrm>
          <a:prstGeom prst="parallelogram">
            <a:avLst>
              <a:gd name="adj" fmla="val 5116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688310" y="711199"/>
            <a:ext cx="4241322" cy="142160"/>
          </a:xfrm>
          <a:prstGeom prst="parallelogram">
            <a:avLst>
              <a:gd name="adj" fmla="val 51163"/>
            </a:avLst>
          </a:prstGeom>
          <a:gradFill>
            <a:gsLst>
              <a:gs pos="20000">
                <a:schemeClr val="accent1"/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391314" y="5052710"/>
            <a:ext cx="4292280" cy="312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32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 Design  - - - - - - - - - - - - - - - - - - </a:t>
            </a: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2B59E6"/>
      </a:accent1>
      <a:accent2>
        <a:srgbClr val="0C2369"/>
      </a:accent2>
      <a:accent3>
        <a:srgbClr val="0070C0"/>
      </a:accent3>
      <a:accent4>
        <a:srgbClr val="003FBC"/>
      </a:accent4>
      <a:accent5>
        <a:srgbClr val="2B59E6"/>
      </a:accent5>
      <a:accent6>
        <a:srgbClr val="0C2369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2B59E6"/>
      </a:accent1>
      <a:accent2>
        <a:srgbClr val="0C2369"/>
      </a:accent2>
      <a:accent3>
        <a:srgbClr val="0070C0"/>
      </a:accent3>
      <a:accent4>
        <a:srgbClr val="003FBC"/>
      </a:accent4>
      <a:accent5>
        <a:srgbClr val="2B59E6"/>
      </a:accent5>
      <a:accent6>
        <a:srgbClr val="0C2369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2B59E6"/>
      </a:accent1>
      <a:accent2>
        <a:srgbClr val="0C2369"/>
      </a:accent2>
      <a:accent3>
        <a:srgbClr val="0070C0"/>
      </a:accent3>
      <a:accent4>
        <a:srgbClr val="003FBC"/>
      </a:accent4>
      <a:accent5>
        <a:srgbClr val="2B59E6"/>
      </a:accent5>
      <a:accent6>
        <a:srgbClr val="0C2369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2B59E6"/>
      </a:accent1>
      <a:accent2>
        <a:srgbClr val="0C2369"/>
      </a:accent2>
      <a:accent3>
        <a:srgbClr val="0070C0"/>
      </a:accent3>
      <a:accent4>
        <a:srgbClr val="003FBC"/>
      </a:accent4>
      <a:accent5>
        <a:srgbClr val="2B59E6"/>
      </a:accent5>
      <a:accent6>
        <a:srgbClr val="0C2369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6524</Words>
  <Application>WPS Slides</Application>
  <PresentationFormat/>
  <Paragraphs>258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29</vt:i4>
      </vt:variant>
    </vt:vector>
  </HeadingPairs>
  <TitlesOfParts>
    <vt:vector size="48" baseType="lpstr">
      <vt:lpstr>Arial</vt:lpstr>
      <vt:lpstr>宋体</vt:lpstr>
      <vt:lpstr>Wingdings</vt:lpstr>
      <vt:lpstr>Source Han Sans</vt:lpstr>
      <vt:lpstr>Source Han Sans CN Bold</vt:lpstr>
      <vt:lpstr>OPPOSans H</vt:lpstr>
      <vt:lpstr>等线</vt:lpstr>
      <vt:lpstr>微软雅黑</vt:lpstr>
      <vt:lpstr>Arial Unicode MS</vt:lpstr>
      <vt:lpstr>Calibri</vt:lpstr>
      <vt:lpstr>OPPOSans B</vt:lpstr>
      <vt:lpstr>Times New Roman</vt:lpstr>
      <vt:lpstr>Franklin Gothic Heavy</vt:lpstr>
      <vt:lpstr>Bahnschrift SemiBold</vt:lpstr>
      <vt:lpstr>等线 Light</vt:lpstr>
      <vt:lpstr>Office 主题​​</vt:lpstr>
      <vt:lpstr>1_Office 主题​​</vt:lpstr>
      <vt:lpstr>2_Office 主题​​</vt:lpstr>
      <vt:lpstr>3_Office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siu kit lo</cp:lastModifiedBy>
  <cp:revision>5</cp:revision>
  <dcterms:created xsi:type="dcterms:W3CDTF">2025-04-24T07:04:56Z</dcterms:created>
  <dcterms:modified xsi:type="dcterms:W3CDTF">2025-04-24T07:59:14Z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5435F08924FB47CA9FE63C9E939A6C6D_12</vt:lpwstr>
  </property>
  <property fmtid="{D5CDD505-2E9C-101B-9397-08002B2CF9AE}" pid="3" name="KSOProductBuildVer">
    <vt:lpwstr>1033-12.2.0.20795</vt:lpwstr>
  </property>
</Properties>
</file>